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52" r:id="rId1"/>
  </p:sldMasterIdLst>
  <p:notesMasterIdLst>
    <p:notesMasterId r:id="rId89"/>
  </p:notesMasterIdLst>
  <p:handoutMasterIdLst>
    <p:handoutMasterId r:id="rId90"/>
  </p:handoutMasterIdLst>
  <p:sldIdLst>
    <p:sldId id="486" r:id="rId2"/>
    <p:sldId id="515" r:id="rId3"/>
    <p:sldId id="658" r:id="rId4"/>
    <p:sldId id="565" r:id="rId5"/>
    <p:sldId id="759" r:id="rId6"/>
    <p:sldId id="840" r:id="rId7"/>
    <p:sldId id="841" r:id="rId8"/>
    <p:sldId id="842" r:id="rId9"/>
    <p:sldId id="843" r:id="rId10"/>
    <p:sldId id="844" r:id="rId11"/>
    <p:sldId id="845" r:id="rId12"/>
    <p:sldId id="846" r:id="rId13"/>
    <p:sldId id="847" r:id="rId14"/>
    <p:sldId id="853" r:id="rId15"/>
    <p:sldId id="848" r:id="rId16"/>
    <p:sldId id="849" r:id="rId17"/>
    <p:sldId id="850" r:id="rId18"/>
    <p:sldId id="851" r:id="rId19"/>
    <p:sldId id="757" r:id="rId20"/>
    <p:sldId id="852" r:id="rId21"/>
    <p:sldId id="854" r:id="rId22"/>
    <p:sldId id="855" r:id="rId23"/>
    <p:sldId id="856" r:id="rId24"/>
    <p:sldId id="859" r:id="rId25"/>
    <p:sldId id="857" r:id="rId26"/>
    <p:sldId id="858" r:id="rId27"/>
    <p:sldId id="860" r:id="rId28"/>
    <p:sldId id="861" r:id="rId29"/>
    <p:sldId id="862" r:id="rId30"/>
    <p:sldId id="864" r:id="rId31"/>
    <p:sldId id="863" r:id="rId32"/>
    <p:sldId id="865" r:id="rId33"/>
    <p:sldId id="866" r:id="rId34"/>
    <p:sldId id="867" r:id="rId35"/>
    <p:sldId id="868" r:id="rId36"/>
    <p:sldId id="869" r:id="rId37"/>
    <p:sldId id="870" r:id="rId38"/>
    <p:sldId id="871" r:id="rId39"/>
    <p:sldId id="872" r:id="rId40"/>
    <p:sldId id="873" r:id="rId41"/>
    <p:sldId id="875" r:id="rId42"/>
    <p:sldId id="874" r:id="rId43"/>
    <p:sldId id="876" r:id="rId44"/>
    <p:sldId id="877" r:id="rId45"/>
    <p:sldId id="878" r:id="rId46"/>
    <p:sldId id="879" r:id="rId47"/>
    <p:sldId id="880" r:id="rId48"/>
    <p:sldId id="881" r:id="rId49"/>
    <p:sldId id="882" r:id="rId50"/>
    <p:sldId id="883" r:id="rId51"/>
    <p:sldId id="885" r:id="rId52"/>
    <p:sldId id="884" r:id="rId53"/>
    <p:sldId id="886" r:id="rId54"/>
    <p:sldId id="887" r:id="rId55"/>
    <p:sldId id="888" r:id="rId56"/>
    <p:sldId id="889" r:id="rId57"/>
    <p:sldId id="890" r:id="rId58"/>
    <p:sldId id="891" r:id="rId59"/>
    <p:sldId id="892" r:id="rId60"/>
    <p:sldId id="893" r:id="rId61"/>
    <p:sldId id="894" r:id="rId62"/>
    <p:sldId id="758" r:id="rId63"/>
    <p:sldId id="895" r:id="rId64"/>
    <p:sldId id="896" r:id="rId65"/>
    <p:sldId id="897" r:id="rId66"/>
    <p:sldId id="898" r:id="rId67"/>
    <p:sldId id="899" r:id="rId68"/>
    <p:sldId id="900" r:id="rId69"/>
    <p:sldId id="901" r:id="rId70"/>
    <p:sldId id="902" r:id="rId71"/>
    <p:sldId id="903" r:id="rId72"/>
    <p:sldId id="904" r:id="rId73"/>
    <p:sldId id="905" r:id="rId74"/>
    <p:sldId id="906" r:id="rId75"/>
    <p:sldId id="907" r:id="rId76"/>
    <p:sldId id="908" r:id="rId77"/>
    <p:sldId id="909" r:id="rId78"/>
    <p:sldId id="910" r:id="rId79"/>
    <p:sldId id="911" r:id="rId80"/>
    <p:sldId id="912" r:id="rId81"/>
    <p:sldId id="913" r:id="rId82"/>
    <p:sldId id="914" r:id="rId83"/>
    <p:sldId id="915" r:id="rId84"/>
    <p:sldId id="568" r:id="rId85"/>
    <p:sldId id="752" r:id="rId86"/>
    <p:sldId id="753" r:id="rId87"/>
    <p:sldId id="413" r:id="rId88"/>
  </p:sldIdLst>
  <p:sldSz cx="9144000" cy="6858000" type="screen4x3"/>
  <p:notesSz cx="6854825" cy="9083675"/>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736">
          <p15:clr>
            <a:srgbClr val="A4A3A4"/>
          </p15:clr>
        </p15:guide>
        <p15:guide id="2" orient="horz" pos="864">
          <p15:clr>
            <a:srgbClr val="A4A3A4"/>
          </p15:clr>
        </p15:guide>
        <p15:guide id="3" pos="2880">
          <p15:clr>
            <a:srgbClr val="A4A3A4"/>
          </p15:clr>
        </p15:guide>
      </p15:sldGuideLst>
    </p:ext>
    <p:ext uri="{2D200454-40CA-4A62-9FC3-DE9A4176ACB9}">
      <p15:notesGuideLst xmlns:p15="http://schemas.microsoft.com/office/powerpoint/2012/main">
        <p15:guide id="1" orient="horz" pos="2861">
          <p15:clr>
            <a:srgbClr val="A4A3A4"/>
          </p15:clr>
        </p15:guide>
        <p15:guide id="2" pos="215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D2B4"/>
    <a:srgbClr val="35297D"/>
    <a:srgbClr val="00252E"/>
    <a:srgbClr val="FFFF9B"/>
    <a:srgbClr val="FFCC68"/>
    <a:srgbClr val="FFE59B"/>
    <a:srgbClr val="F6BF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51" autoAdjust="0"/>
    <p:restoredTop sz="87950" autoAdjust="0"/>
  </p:normalViewPr>
  <p:slideViewPr>
    <p:cSldViewPr snapToGrid="0">
      <p:cViewPr varScale="1">
        <p:scale>
          <a:sx n="57" d="100"/>
          <a:sy n="57" d="100"/>
        </p:scale>
        <p:origin x="1536" y="44"/>
      </p:cViewPr>
      <p:guideLst>
        <p:guide orient="horz" pos="2736"/>
        <p:guide orient="horz" pos="864"/>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75" d="100"/>
        <a:sy n="75" d="100"/>
      </p:scale>
      <p:origin x="0" y="0"/>
    </p:cViewPr>
  </p:sorterViewPr>
  <p:notesViewPr>
    <p:cSldViewPr snapToGrid="0">
      <p:cViewPr varScale="1">
        <p:scale>
          <a:sx n="65" d="100"/>
          <a:sy n="65" d="100"/>
        </p:scale>
        <p:origin x="-2558" y="-77"/>
      </p:cViewPr>
      <p:guideLst>
        <p:guide orient="horz" pos="2861"/>
        <p:guide pos="215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slide" Target="slides/slide4.xml"/><Relationship Id="rId1" Type="http://schemas.openxmlformats.org/officeDocument/2006/relationships/slide" Target="slides/slide1.xml"/><Relationship Id="rId5" Type="http://schemas.openxmlformats.org/officeDocument/2006/relationships/slide" Target="slides/slide84.xml"/><Relationship Id="rId4"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46.wmf"/><Relationship Id="rId7" Type="http://schemas.openxmlformats.org/officeDocument/2006/relationships/image" Target="../media/image50.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4"/>
          <p:cNvSpPr>
            <a:spLocks noChangeArrowheads="1"/>
          </p:cNvSpPr>
          <p:nvPr/>
        </p:nvSpPr>
        <p:spPr bwMode="auto">
          <a:xfrm>
            <a:off x="55563" y="8764588"/>
            <a:ext cx="6710362" cy="339725"/>
          </a:xfrm>
          <a:prstGeom prst="rect">
            <a:avLst/>
          </a:prstGeom>
          <a:noFill/>
          <a:ln w="9525">
            <a:noFill/>
            <a:miter lim="800000"/>
            <a:headEnd/>
            <a:tailEnd/>
          </a:ln>
          <a:effectLst/>
        </p:spPr>
        <p:txBody>
          <a:bodyPr lIns="94849" tIns="49756" rIns="94849" bIns="49756">
            <a:spAutoFit/>
          </a:bodyPr>
          <a:lstStyle/>
          <a:p>
            <a:pPr algn="l" defTabSz="606425">
              <a:lnSpc>
                <a:spcPct val="100000"/>
              </a:lnSpc>
              <a:tabLst>
                <a:tab pos="2366963" algn="l"/>
                <a:tab pos="4789488" algn="l"/>
              </a:tabLst>
              <a:defRPr/>
            </a:pPr>
            <a:r>
              <a:rPr lang="en-US" altLang="zh-TW" sz="800" b="1"/>
              <a:t>Copyright © 2001, Cisco Systems, Inc. All rights reserved. Printed in USA.</a:t>
            </a:r>
            <a:br>
              <a:rPr lang="en-US" altLang="zh-TW" sz="800" b="1"/>
            </a:br>
            <a:r>
              <a:rPr lang="en-US" altLang="zh-TW" sz="800" b="1"/>
              <a:t>Presentation_ID.scr</a:t>
            </a:r>
          </a:p>
        </p:txBody>
      </p:sp>
      <p:sp>
        <p:nvSpPr>
          <p:cNvPr id="3077" name="Line 5"/>
          <p:cNvSpPr>
            <a:spLocks noChangeShapeType="1"/>
          </p:cNvSpPr>
          <p:nvPr/>
        </p:nvSpPr>
        <p:spPr bwMode="auto">
          <a:xfrm>
            <a:off x="150813" y="8778875"/>
            <a:ext cx="6551612" cy="0"/>
          </a:xfrm>
          <a:prstGeom prst="line">
            <a:avLst/>
          </a:prstGeom>
          <a:noFill/>
          <a:ln w="12700">
            <a:solidFill>
              <a:schemeClr val="tx1"/>
            </a:solidFill>
            <a:round/>
            <a:headEnd type="none" w="sm" len="sm"/>
            <a:tailEnd type="none" w="sm" len="sm"/>
          </a:ln>
          <a:effectLst/>
        </p:spPr>
        <p:txBody>
          <a:bodyPr wrap="none" anchor="ctr"/>
          <a:lstStyle/>
          <a:p>
            <a:pPr>
              <a:defRPr/>
            </a:pPr>
            <a:endParaRPr lang="zh-TW" altLang="en-US"/>
          </a:p>
        </p:txBody>
      </p:sp>
    </p:spTree>
    <p:extLst>
      <p:ext uri="{BB962C8B-B14F-4D97-AF65-F5344CB8AC3E}">
        <p14:creationId xmlns:p14="http://schemas.microsoft.com/office/powerpoint/2010/main" val="39214518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304" name="Rectangle 8"/>
          <p:cNvSpPr>
            <a:spLocks noChangeArrowheads="1"/>
          </p:cNvSpPr>
          <p:nvPr/>
        </p:nvSpPr>
        <p:spPr bwMode="auto">
          <a:xfrm>
            <a:off x="6111875" y="8410575"/>
            <a:ext cx="439738" cy="209550"/>
          </a:xfrm>
          <a:prstGeom prst="rect">
            <a:avLst/>
          </a:prstGeom>
          <a:noFill/>
          <a:ln w="9525">
            <a:noFill/>
            <a:miter lim="800000"/>
            <a:headEnd/>
            <a:tailEnd/>
          </a:ln>
          <a:effectLst/>
        </p:spPr>
        <p:txBody>
          <a:bodyPr wrap="none" anchor="ctr"/>
          <a:lstStyle/>
          <a:p>
            <a:pPr>
              <a:defRPr/>
            </a:pPr>
            <a:endParaRPr lang="zh-TW" altLang="en-US"/>
          </a:p>
        </p:txBody>
      </p:sp>
      <p:sp>
        <p:nvSpPr>
          <p:cNvPr id="183305" name="Rectangle 9"/>
          <p:cNvSpPr>
            <a:spLocks noChangeArrowheads="1"/>
          </p:cNvSpPr>
          <p:nvPr/>
        </p:nvSpPr>
        <p:spPr bwMode="auto">
          <a:xfrm>
            <a:off x="55563" y="8585200"/>
            <a:ext cx="2562225" cy="342900"/>
          </a:xfrm>
          <a:prstGeom prst="rect">
            <a:avLst/>
          </a:prstGeom>
          <a:noFill/>
          <a:ln w="9525">
            <a:noFill/>
            <a:miter lim="800000"/>
            <a:headEnd/>
            <a:tailEnd/>
          </a:ln>
          <a:effectLst/>
        </p:spPr>
        <p:txBody>
          <a:bodyPr lIns="93435" tIns="49014" rIns="93435" bIns="49014">
            <a:spAutoFit/>
          </a:bodyPr>
          <a:lstStyle/>
          <a:p>
            <a:pPr algn="l" defTabSz="596900">
              <a:lnSpc>
                <a:spcPct val="100000"/>
              </a:lnSpc>
              <a:tabLst>
                <a:tab pos="2332038" algn="l"/>
                <a:tab pos="4718050" algn="l"/>
              </a:tabLst>
              <a:defRPr/>
            </a:pPr>
            <a:r>
              <a:rPr lang="en-US" altLang="zh-TW" sz="800" b="1"/>
              <a:t>© 2001, Cisco Systems, Inc. All rights reserved.</a:t>
            </a:r>
          </a:p>
          <a:p>
            <a:pPr algn="l" defTabSz="596900">
              <a:lnSpc>
                <a:spcPct val="100000"/>
              </a:lnSpc>
              <a:tabLst>
                <a:tab pos="2332038" algn="l"/>
                <a:tab pos="4718050" algn="l"/>
              </a:tabLst>
              <a:defRPr/>
            </a:pPr>
            <a:r>
              <a:rPr lang="en-US" altLang="zh-TW" sz="800" b="1"/>
              <a:t>&lt;Title of Course (ACRO) vX.X&gt;</a:t>
            </a:r>
          </a:p>
        </p:txBody>
      </p:sp>
      <p:sp>
        <p:nvSpPr>
          <p:cNvPr id="183306" name="Line 10"/>
          <p:cNvSpPr>
            <a:spLocks noChangeShapeType="1"/>
          </p:cNvSpPr>
          <p:nvPr/>
        </p:nvSpPr>
        <p:spPr bwMode="auto">
          <a:xfrm>
            <a:off x="149225" y="8599488"/>
            <a:ext cx="6503988" cy="0"/>
          </a:xfrm>
          <a:prstGeom prst="line">
            <a:avLst/>
          </a:prstGeom>
          <a:noFill/>
          <a:ln w="12700">
            <a:solidFill>
              <a:schemeClr val="tx1"/>
            </a:solidFill>
            <a:round/>
            <a:headEnd type="none" w="sm" len="sm"/>
            <a:tailEnd type="none" w="sm" len="sm"/>
          </a:ln>
          <a:effectLst/>
        </p:spPr>
        <p:txBody>
          <a:bodyPr wrap="none" anchor="ctr"/>
          <a:lstStyle/>
          <a:p>
            <a:pPr>
              <a:defRPr/>
            </a:pPr>
            <a:endParaRPr lang="zh-TW" altLang="en-US"/>
          </a:p>
        </p:txBody>
      </p:sp>
      <p:sp>
        <p:nvSpPr>
          <p:cNvPr id="183307" name="Rectangle 11"/>
          <p:cNvSpPr>
            <a:spLocks noGrp="1" noChangeArrowheads="1"/>
          </p:cNvSpPr>
          <p:nvPr>
            <p:ph type="sldNum" sz="quarter" idx="5"/>
          </p:nvPr>
        </p:nvSpPr>
        <p:spPr bwMode="auto">
          <a:xfrm>
            <a:off x="5797550" y="8480425"/>
            <a:ext cx="795338" cy="282575"/>
          </a:xfrm>
          <a:prstGeom prst="rect">
            <a:avLst/>
          </a:prstGeom>
          <a:noFill/>
          <a:ln w="9525">
            <a:noFill/>
            <a:miter lim="800000"/>
            <a:headEnd/>
            <a:tailEnd/>
          </a:ln>
          <a:effectLst/>
        </p:spPr>
        <p:txBody>
          <a:bodyPr vert="horz" wrap="square" lIns="18380" tIns="0" rIns="18380" bIns="0" numCol="1" anchor="b" anchorCtr="0" compatLnSpc="1">
            <a:prstTxWarp prst="textNoShape">
              <a:avLst/>
            </a:prstTxWarp>
          </a:bodyPr>
          <a:lstStyle>
            <a:lvl1pPr algn="r" defTabSz="881063">
              <a:lnSpc>
                <a:spcPct val="100000"/>
              </a:lnSpc>
              <a:defRPr sz="800"/>
            </a:lvl1pPr>
          </a:lstStyle>
          <a:p>
            <a:pPr>
              <a:defRPr/>
            </a:pPr>
            <a:fld id="{8631493D-28B2-4C04-98F1-D9AAE71C04F4}" type="slidenum">
              <a:rPr lang="en-US" altLang="zh-TW"/>
              <a:pPr>
                <a:defRPr/>
              </a:pPr>
              <a:t>‹#›</a:t>
            </a:fld>
            <a:endParaRPr lang="en-US" altLang="zh-TW"/>
          </a:p>
        </p:txBody>
      </p:sp>
      <p:sp>
        <p:nvSpPr>
          <p:cNvPr id="29702" name="Rectangle 12"/>
          <p:cNvSpPr>
            <a:spLocks noGrp="1" noRot="1" noChangeAspect="1" noChangeArrowheads="1" noTextEdit="1"/>
          </p:cNvSpPr>
          <p:nvPr>
            <p:ph type="sldImg" idx="2"/>
          </p:nvPr>
        </p:nvSpPr>
        <p:spPr bwMode="auto">
          <a:xfrm>
            <a:off x="855663" y="239713"/>
            <a:ext cx="5200650" cy="3900487"/>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395288" y="4278313"/>
            <a:ext cx="5986462" cy="4154487"/>
          </a:xfrm>
          <a:prstGeom prst="rect">
            <a:avLst/>
          </a:prstGeom>
          <a:noFill/>
          <a:ln w="9525">
            <a:noFill/>
            <a:miter lim="800000"/>
            <a:headEnd/>
            <a:tailEnd/>
          </a:ln>
          <a:effectLst/>
        </p:spPr>
        <p:txBody>
          <a:bodyPr vert="horz" wrap="square" lIns="93435" tIns="49014" rIns="93435" bIns="49014" numCol="1" anchor="t" anchorCtr="0" compatLnSpc="1">
            <a:prstTxWarp prst="textNoShape">
              <a:avLst/>
            </a:prstTxWarp>
          </a:bodyPr>
          <a:lstStyle/>
          <a:p>
            <a:pPr lvl="0"/>
            <a:r>
              <a:rPr lang="en-US" altLang="zh-TW" noProof="0" smtClean="0"/>
              <a:t>Body Text</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Tree>
    <p:extLst>
      <p:ext uri="{BB962C8B-B14F-4D97-AF65-F5344CB8AC3E}">
        <p14:creationId xmlns:p14="http://schemas.microsoft.com/office/powerpoint/2010/main" val="20866500"/>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1pPr>
    <a:lvl2pPr marL="482600" indent="-120650"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2pPr>
    <a:lvl3pPr marL="966788"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3pPr>
    <a:lvl4pPr marL="1449388"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4pPr>
    <a:lvl5pPr marL="1931988"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1"/>
          <p:cNvSpPr>
            <a:spLocks noGrp="1" noChangeArrowheads="1"/>
          </p:cNvSpPr>
          <p:nvPr>
            <p:ph type="sldNum" sz="quarter" idx="5"/>
          </p:nvPr>
        </p:nvSpPr>
        <p:spPr>
          <a:noFill/>
        </p:spPr>
        <p:txBody>
          <a:bodyPr/>
          <a:lstStyle/>
          <a:p>
            <a:fld id="{EB07D4D5-1049-49B2-B46D-525FA0F5384E}" type="slidenum">
              <a:rPr lang="en-US" altLang="zh-TW" smtClean="0"/>
              <a:pPr/>
              <a:t>1</a:t>
            </a:fld>
            <a:endParaRPr lang="en-US" altLang="zh-TW" smtClean="0"/>
          </a:p>
        </p:txBody>
      </p:sp>
      <p:sp>
        <p:nvSpPr>
          <p:cNvPr id="30723" name="Rectangle 2"/>
          <p:cNvSpPr>
            <a:spLocks noGrp="1" noRot="1" noChangeAspect="1" noChangeArrowheads="1" noTextEdit="1"/>
          </p:cNvSpPr>
          <p:nvPr>
            <p:ph type="sldImg"/>
          </p:nvPr>
        </p:nvSpPr>
        <p:spPr>
          <a:xfrm>
            <a:off x="858838" y="239713"/>
            <a:ext cx="5199062" cy="3898900"/>
          </a:xfrm>
          <a:ln/>
        </p:spPr>
      </p:sp>
      <p:sp>
        <p:nvSpPr>
          <p:cNvPr id="30724" name="Rectangle 3"/>
          <p:cNvSpPr>
            <a:spLocks noGrp="1" noChangeArrowheads="1"/>
          </p:cNvSpPr>
          <p:nvPr>
            <p:ph type="body" idx="1"/>
          </p:nvPr>
        </p:nvSpPr>
        <p:spPr>
          <a:xfrm>
            <a:off x="396875" y="4278313"/>
            <a:ext cx="5984875" cy="4156075"/>
          </a:xfrm>
          <a:noFill/>
          <a:ln/>
        </p:spPr>
        <p:txBody>
          <a:bodyPr/>
          <a:lstStyle/>
          <a:p>
            <a:endParaRPr lang="en-GB" altLang="zh-TW" smtClean="0"/>
          </a:p>
        </p:txBody>
      </p:sp>
    </p:spTree>
    <p:extLst>
      <p:ext uri="{BB962C8B-B14F-4D97-AF65-F5344CB8AC3E}">
        <p14:creationId xmlns:p14="http://schemas.microsoft.com/office/powerpoint/2010/main" val="53743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fld id="{397CB016-16EE-4D3C-97EF-08DC1618A489}" type="slidenum">
              <a:rPr lang="en-US" altLang="zh-TW" smtClean="0"/>
              <a:pPr/>
              <a:t>4</a:t>
            </a:fld>
            <a:endParaRPr lang="en-US" altLang="zh-TW" smtClean="0"/>
          </a:p>
        </p:txBody>
      </p:sp>
      <p:sp>
        <p:nvSpPr>
          <p:cNvPr id="32771" name="Rectangle 2"/>
          <p:cNvSpPr>
            <a:spLocks noGrp="1" noRot="1" noChangeAspect="1" noChangeArrowheads="1" noTextEdit="1"/>
          </p:cNvSpPr>
          <p:nvPr>
            <p:ph type="sldImg"/>
          </p:nvPr>
        </p:nvSpPr>
        <p:spPr>
          <a:xfrm>
            <a:off x="858838" y="239713"/>
            <a:ext cx="5199062" cy="3898900"/>
          </a:xfrm>
          <a:ln/>
        </p:spPr>
      </p:sp>
      <p:sp>
        <p:nvSpPr>
          <p:cNvPr id="32772" name="Rectangle 3"/>
          <p:cNvSpPr>
            <a:spLocks noGrp="1" noChangeArrowheads="1"/>
          </p:cNvSpPr>
          <p:nvPr>
            <p:ph type="body" idx="1"/>
          </p:nvPr>
        </p:nvSpPr>
        <p:spPr>
          <a:xfrm>
            <a:off x="396875" y="4278313"/>
            <a:ext cx="5984875" cy="4156075"/>
          </a:xfrm>
          <a:noFill/>
          <a:ln/>
        </p:spPr>
        <p:txBody>
          <a:bodyPr/>
          <a:lstStyle/>
          <a:p>
            <a:endParaRPr lang="en-GB" altLang="zh-TW" smtClean="0"/>
          </a:p>
        </p:txBody>
      </p:sp>
    </p:spTree>
    <p:extLst>
      <p:ext uri="{BB962C8B-B14F-4D97-AF65-F5344CB8AC3E}">
        <p14:creationId xmlns:p14="http://schemas.microsoft.com/office/powerpoint/2010/main" val="1586476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1"/>
          <p:cNvSpPr txBox="1">
            <a:spLocks noGrp="1" noChangeArrowheads="1"/>
          </p:cNvSpPr>
          <p:nvPr/>
        </p:nvSpPr>
        <p:spPr bwMode="auto">
          <a:xfrm>
            <a:off x="5797550" y="8480425"/>
            <a:ext cx="79533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380" tIns="0" rIns="18380" bIns="0" anchor="b"/>
          <a:lstStyle>
            <a:lvl1pPr defTabSz="881063">
              <a:defRPr sz="2400">
                <a:solidFill>
                  <a:schemeClr val="tx1"/>
                </a:solidFill>
                <a:latin typeface="Arial" panose="020B0604020202020204" pitchFamily="34" charset="0"/>
                <a:ea typeface="標楷體" panose="03000509000000000000" pitchFamily="65" charset="-120"/>
              </a:defRPr>
            </a:lvl1pPr>
            <a:lvl2pPr marL="742950" indent="-285750" defTabSz="881063">
              <a:defRPr sz="2400">
                <a:solidFill>
                  <a:schemeClr val="tx1"/>
                </a:solidFill>
                <a:latin typeface="Arial" panose="020B0604020202020204" pitchFamily="34" charset="0"/>
                <a:ea typeface="標楷體" panose="03000509000000000000" pitchFamily="65" charset="-120"/>
              </a:defRPr>
            </a:lvl2pPr>
            <a:lvl3pPr marL="1143000" indent="-228600" defTabSz="881063">
              <a:defRPr sz="2400">
                <a:solidFill>
                  <a:schemeClr val="tx1"/>
                </a:solidFill>
                <a:latin typeface="Arial" panose="020B0604020202020204" pitchFamily="34" charset="0"/>
                <a:ea typeface="標楷體" panose="03000509000000000000" pitchFamily="65" charset="-120"/>
              </a:defRPr>
            </a:lvl3pPr>
            <a:lvl4pPr marL="1600200" indent="-228600" defTabSz="881063">
              <a:defRPr sz="2400">
                <a:solidFill>
                  <a:schemeClr val="tx1"/>
                </a:solidFill>
                <a:latin typeface="Arial" panose="020B0604020202020204" pitchFamily="34" charset="0"/>
                <a:ea typeface="標楷體" panose="03000509000000000000" pitchFamily="65" charset="-120"/>
              </a:defRPr>
            </a:lvl4pPr>
            <a:lvl5pPr marL="2057400" indent="-228600" defTabSz="881063">
              <a:defRPr sz="2400">
                <a:solidFill>
                  <a:schemeClr val="tx1"/>
                </a:solidFill>
                <a:latin typeface="Arial" panose="020B0604020202020204" pitchFamily="34" charset="0"/>
                <a:ea typeface="標楷體" panose="03000509000000000000" pitchFamily="65" charset="-120"/>
              </a:defRPr>
            </a:lvl5pPr>
            <a:lvl6pPr marL="2514600" indent="-228600" algn="ctr" defTabSz="881063"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defTabSz="881063"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defTabSz="881063"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defTabSz="881063"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algn="r">
              <a:lnSpc>
                <a:spcPct val="100000"/>
              </a:lnSpc>
            </a:pPr>
            <a:fld id="{85EC279E-065E-4D39-A917-650752A0DC75}" type="slidenum">
              <a:rPr lang="zh-TW" altLang="en-US" sz="800">
                <a:ea typeface="新細明體" panose="02020500000000000000" pitchFamily="18" charset="-120"/>
              </a:rPr>
              <a:pPr algn="r">
                <a:lnSpc>
                  <a:spcPct val="100000"/>
                </a:lnSpc>
              </a:pPr>
              <a:t>14</a:t>
            </a:fld>
            <a:endParaRPr lang="en-US" altLang="zh-TW" sz="800">
              <a:ea typeface="新細明體" panose="02020500000000000000" pitchFamily="18" charset="-12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2008-09-23 </a:t>
            </a:r>
            <a:r>
              <a:rPr lang="zh-TW" altLang="en-US" smtClean="0">
                <a:latin typeface="Arial" panose="020B0604020202020204" pitchFamily="34" charset="0"/>
              </a:rPr>
              <a:t>資網二乙 </a:t>
            </a:r>
            <a:r>
              <a:rPr lang="en-US" altLang="zh-TW" smtClean="0">
                <a:latin typeface="Arial" panose="020B0604020202020204" pitchFamily="34" charset="0"/>
              </a:rPr>
              <a:t>end</a:t>
            </a:r>
          </a:p>
        </p:txBody>
      </p:sp>
    </p:spTree>
    <p:extLst>
      <p:ext uri="{BB962C8B-B14F-4D97-AF65-F5344CB8AC3E}">
        <p14:creationId xmlns:p14="http://schemas.microsoft.com/office/powerpoint/2010/main" val="362201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fld id="{397CB016-16EE-4D3C-97EF-08DC1618A489}" type="slidenum">
              <a:rPr lang="en-US" altLang="zh-TW" smtClean="0"/>
              <a:pPr/>
              <a:t>19</a:t>
            </a:fld>
            <a:endParaRPr lang="en-US" altLang="zh-TW" smtClean="0"/>
          </a:p>
        </p:txBody>
      </p:sp>
      <p:sp>
        <p:nvSpPr>
          <p:cNvPr id="32771" name="Rectangle 2"/>
          <p:cNvSpPr>
            <a:spLocks noGrp="1" noRot="1" noChangeAspect="1" noChangeArrowheads="1" noTextEdit="1"/>
          </p:cNvSpPr>
          <p:nvPr>
            <p:ph type="sldImg"/>
          </p:nvPr>
        </p:nvSpPr>
        <p:spPr>
          <a:xfrm>
            <a:off x="858838" y="239713"/>
            <a:ext cx="5199062" cy="3898900"/>
          </a:xfrm>
          <a:ln/>
        </p:spPr>
      </p:sp>
      <p:sp>
        <p:nvSpPr>
          <p:cNvPr id="32772" name="Rectangle 3"/>
          <p:cNvSpPr>
            <a:spLocks noGrp="1" noChangeArrowheads="1"/>
          </p:cNvSpPr>
          <p:nvPr>
            <p:ph type="body" idx="1"/>
          </p:nvPr>
        </p:nvSpPr>
        <p:spPr>
          <a:xfrm>
            <a:off x="396875" y="4278313"/>
            <a:ext cx="5984875" cy="4156075"/>
          </a:xfrm>
          <a:noFill/>
          <a:ln/>
        </p:spPr>
        <p:txBody>
          <a:bodyPr/>
          <a:lstStyle/>
          <a:p>
            <a:endParaRPr lang="en-GB" altLang="zh-TW" smtClean="0"/>
          </a:p>
        </p:txBody>
      </p:sp>
    </p:spTree>
    <p:extLst>
      <p:ext uri="{BB962C8B-B14F-4D97-AF65-F5344CB8AC3E}">
        <p14:creationId xmlns:p14="http://schemas.microsoft.com/office/powerpoint/2010/main" val="1360489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fld id="{397CB016-16EE-4D3C-97EF-08DC1618A489}" type="slidenum">
              <a:rPr lang="en-US" altLang="zh-TW" smtClean="0"/>
              <a:pPr/>
              <a:t>62</a:t>
            </a:fld>
            <a:endParaRPr lang="en-US" altLang="zh-TW" smtClean="0"/>
          </a:p>
        </p:txBody>
      </p:sp>
      <p:sp>
        <p:nvSpPr>
          <p:cNvPr id="32771" name="Rectangle 2"/>
          <p:cNvSpPr>
            <a:spLocks noGrp="1" noRot="1" noChangeAspect="1" noChangeArrowheads="1" noTextEdit="1"/>
          </p:cNvSpPr>
          <p:nvPr>
            <p:ph type="sldImg"/>
          </p:nvPr>
        </p:nvSpPr>
        <p:spPr>
          <a:xfrm>
            <a:off x="858838" y="239713"/>
            <a:ext cx="5199062" cy="3898900"/>
          </a:xfrm>
          <a:ln/>
        </p:spPr>
      </p:sp>
      <p:sp>
        <p:nvSpPr>
          <p:cNvPr id="32772" name="Rectangle 3"/>
          <p:cNvSpPr>
            <a:spLocks noGrp="1" noChangeArrowheads="1"/>
          </p:cNvSpPr>
          <p:nvPr>
            <p:ph type="body" idx="1"/>
          </p:nvPr>
        </p:nvSpPr>
        <p:spPr>
          <a:xfrm>
            <a:off x="396875" y="4278313"/>
            <a:ext cx="5984875" cy="4156075"/>
          </a:xfrm>
          <a:noFill/>
          <a:ln/>
        </p:spPr>
        <p:txBody>
          <a:bodyPr/>
          <a:lstStyle/>
          <a:p>
            <a:endParaRPr lang="en-GB" altLang="zh-TW" smtClean="0"/>
          </a:p>
        </p:txBody>
      </p:sp>
    </p:spTree>
    <p:extLst>
      <p:ext uri="{BB962C8B-B14F-4D97-AF65-F5344CB8AC3E}">
        <p14:creationId xmlns:p14="http://schemas.microsoft.com/office/powerpoint/2010/main" val="1854928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fld id="{397CB016-16EE-4D3C-97EF-08DC1618A489}" type="slidenum">
              <a:rPr lang="en-US" altLang="zh-TW" smtClean="0"/>
              <a:pPr/>
              <a:t>84</a:t>
            </a:fld>
            <a:endParaRPr lang="en-US" altLang="zh-TW" smtClean="0"/>
          </a:p>
        </p:txBody>
      </p:sp>
      <p:sp>
        <p:nvSpPr>
          <p:cNvPr id="32771" name="Rectangle 2"/>
          <p:cNvSpPr>
            <a:spLocks noGrp="1" noRot="1" noChangeAspect="1" noChangeArrowheads="1" noTextEdit="1"/>
          </p:cNvSpPr>
          <p:nvPr>
            <p:ph type="sldImg"/>
          </p:nvPr>
        </p:nvSpPr>
        <p:spPr>
          <a:xfrm>
            <a:off x="858838" y="239713"/>
            <a:ext cx="5199062" cy="3898900"/>
          </a:xfrm>
          <a:ln/>
        </p:spPr>
      </p:sp>
      <p:sp>
        <p:nvSpPr>
          <p:cNvPr id="32772" name="Rectangle 3"/>
          <p:cNvSpPr>
            <a:spLocks noGrp="1" noChangeArrowheads="1"/>
          </p:cNvSpPr>
          <p:nvPr>
            <p:ph type="body" idx="1"/>
          </p:nvPr>
        </p:nvSpPr>
        <p:spPr>
          <a:xfrm>
            <a:off x="396875" y="4278313"/>
            <a:ext cx="5984875" cy="4156075"/>
          </a:xfrm>
          <a:noFill/>
          <a:ln/>
        </p:spPr>
        <p:txBody>
          <a:bodyPr/>
          <a:lstStyle/>
          <a:p>
            <a:endParaRPr lang="en-GB" altLang="zh-TW" smtClean="0"/>
          </a:p>
        </p:txBody>
      </p:sp>
    </p:spTree>
    <p:extLst>
      <p:ext uri="{BB962C8B-B14F-4D97-AF65-F5344CB8AC3E}">
        <p14:creationId xmlns:p14="http://schemas.microsoft.com/office/powerpoint/2010/main" val="952328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p:cNvSpPr>
            <a:spLocks noGrp="1" noChangeArrowheads="1"/>
          </p:cNvSpPr>
          <p:nvPr>
            <p:ph type="sldNum" sz="quarter" idx="5"/>
          </p:nvPr>
        </p:nvSpPr>
        <p:spPr>
          <a:noFill/>
        </p:spPr>
        <p:txBody>
          <a:bodyPr/>
          <a:lstStyle/>
          <a:p>
            <a:fld id="{E1150013-D258-4897-834B-904097EB7366}" type="slidenum">
              <a:rPr lang="en-US" altLang="zh-TW" smtClean="0"/>
              <a:pPr/>
              <a:t>87</a:t>
            </a:fld>
            <a:endParaRPr lang="en-US" altLang="zh-TW"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endParaRPr lang="zh-TW" altLang="zh-TW" smtClean="0"/>
          </a:p>
        </p:txBody>
      </p:sp>
    </p:spTree>
    <p:extLst>
      <p:ext uri="{BB962C8B-B14F-4D97-AF65-F5344CB8AC3E}">
        <p14:creationId xmlns:p14="http://schemas.microsoft.com/office/powerpoint/2010/main" val="608626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solid gradient_static">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3"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Networking Academy. All rights reserved.</a:t>
            </a:r>
            <a:endParaRPr lang="en-US" sz="600" dirty="0">
              <a:solidFill>
                <a:srgbClr val="FFFFFF"/>
              </a:solidFill>
              <a:latin typeface="+mj-lt"/>
            </a:endParaRPr>
          </a:p>
        </p:txBody>
      </p:sp>
      <p:sp>
        <p:nvSpPr>
          <p:cNvPr id="2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1296391" name="Rectangle 7"/>
          <p:cNvSpPr>
            <a:spLocks noGrp="1" noChangeArrowheads="1"/>
          </p:cNvSpPr>
          <p:nvPr>
            <p:ph type="ctrTitle"/>
          </p:nvPr>
        </p:nvSpPr>
        <p:spPr bwMode="white">
          <a:xfrm>
            <a:off x="311150" y="2671763"/>
            <a:ext cx="3768725" cy="830262"/>
          </a:xfrm>
          <a:ln/>
        </p:spPr>
        <p:txBody>
          <a:bodyPr/>
          <a:lstStyle>
            <a:lvl1pPr>
              <a:defRPr sz="3000" b="0">
                <a:solidFill>
                  <a:srgbClr val="FFFFFF"/>
                </a:solidFill>
              </a:defRPr>
            </a:lvl1pPr>
          </a:lstStyle>
          <a:p>
            <a:r>
              <a:rPr lang="en-US" altLang="zh-TW"/>
              <a:t>Click To Edit Master Title Style</a:t>
            </a:r>
          </a:p>
        </p:txBody>
      </p:sp>
      <p:sp>
        <p:nvSpPr>
          <p:cNvPr id="1296392"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ltLang="zh-TW"/>
              <a:t>Click to Edit Master Subtitle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que">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4350607" cy="5011711"/>
          </a:xfrm>
        </p:spPr>
        <p:txBody>
          <a:bodyPr anchor="ctr" anchorCtr="0"/>
          <a:lstStyle>
            <a:lvl1pPr>
              <a:lnSpc>
                <a:spcPct val="90000"/>
              </a:lnSpc>
              <a:defRPr sz="4800" b="0" spc="-200" baseline="0">
                <a:solidFill>
                  <a:schemeClr val="bg1"/>
                </a:solidFill>
                <a:latin typeface="+mj-lt"/>
                <a:ea typeface="華康粗圓體" panose="020F0709000000000000" pitchFamily="49" charset="-120"/>
              </a:defRPr>
            </a:lvl1pPr>
          </a:lstStyle>
          <a:p>
            <a:r>
              <a:rPr lang="en-US" dirty="0" err="1" smtClean="0"/>
              <a:t>SectionTitle</a:t>
            </a:r>
            <a:r>
              <a:rPr lang="en-US" dirty="0" smtClean="0"/>
              <a:t> Goes Here</a:t>
            </a:r>
            <a:endParaRPr lang="en-US" dirty="0"/>
          </a:p>
        </p:txBody>
      </p:sp>
      <p:grpSp>
        <p:nvGrpSpPr>
          <p:cNvPr id="3"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2012 Cisco Networking Academy. All rights reserved.</a:t>
            </a:r>
            <a:endParaRPr lang="en-US" sz="600" dirty="0">
              <a:solidFill>
                <a:srgbClr val="FFFFFF"/>
              </a:solidFill>
              <a:latin typeface="+mj-lt"/>
            </a:endParaRPr>
          </a:p>
        </p:txBody>
      </p:sp>
      <p:sp>
        <p:nvSpPr>
          <p:cNvPr id="2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extLst>
      <p:ext uri="{BB962C8B-B14F-4D97-AF65-F5344CB8AC3E}">
        <p14:creationId xmlns:p14="http://schemas.microsoft.com/office/powerpoint/2010/main" val="3410269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914400"/>
            <a:ext cx="8578850" cy="5394960"/>
          </a:xfrm>
        </p:spPr>
        <p:txBody>
          <a:bodyPr/>
          <a:lstStyle>
            <a:lvl1pPr>
              <a:lnSpc>
                <a:spcPct val="95000"/>
              </a:lnSpc>
              <a:spcBef>
                <a:spcPts val="1480"/>
              </a:spcBef>
              <a:defRPr sz="2200" baseline="0">
                <a:solidFill>
                  <a:srgbClr val="000000"/>
                </a:solidFill>
                <a:latin typeface="+mj-lt"/>
                <a:ea typeface="標楷體" panose="03000509000000000000" pitchFamily="65" charset="-120"/>
              </a:defRPr>
            </a:lvl1pPr>
            <a:lvl2pPr>
              <a:lnSpc>
                <a:spcPct val="95000"/>
              </a:lnSpc>
              <a:spcBef>
                <a:spcPts val="600"/>
              </a:spcBef>
              <a:defRPr baseline="0">
                <a:solidFill>
                  <a:srgbClr val="000000"/>
                </a:solidFill>
                <a:latin typeface="+mj-lt"/>
                <a:ea typeface="標楷體" panose="03000509000000000000" pitchFamily="65" charset="-120"/>
              </a:defRPr>
            </a:lvl2pPr>
            <a:lvl3pPr>
              <a:defRPr baseline="0">
                <a:solidFill>
                  <a:srgbClr val="000000"/>
                </a:solidFill>
                <a:latin typeface="+mj-lt"/>
                <a:ea typeface="標楷體" panose="03000509000000000000" pitchFamily="65" charset="-120"/>
              </a:defRPr>
            </a:lvl3pPr>
            <a:lvl4pPr>
              <a:defRPr baseline="0">
                <a:solidFill>
                  <a:srgbClr val="000000"/>
                </a:solidFill>
                <a:latin typeface="+mj-lt"/>
                <a:ea typeface="標楷體" panose="03000509000000000000" pitchFamily="65" charset="-120"/>
              </a:defRPr>
            </a:lvl4pPr>
            <a:lvl5pPr>
              <a:defRPr baseline="0">
                <a:solidFill>
                  <a:srgbClr val="000000"/>
                </a:solidFill>
                <a:latin typeface="+mj-lt"/>
                <a:ea typeface="標楷體" panose="03000509000000000000" pitchFamily="65" charset="-12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baseline="0">
                <a:ea typeface="華康粗圓體" panose="020F0709000000000000" pitchFamily="49" charset="-120"/>
              </a:defRPr>
            </a:lvl1pPr>
          </a:lstStyle>
          <a:p>
            <a:r>
              <a:rPr lang="en-US" dirty="0" smtClean="0"/>
              <a:t>Click to edit Master title style</a:t>
            </a:r>
            <a:endParaRPr lang="en-US" dirty="0"/>
          </a:p>
        </p:txBody>
      </p:sp>
      <p:pic>
        <p:nvPicPr>
          <p:cNvPr id="7" name="Picture 10" descr="ylw_diplom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 - Doub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914400"/>
            <a:ext cx="8578850" cy="2487168"/>
          </a:xfrm>
        </p:spPr>
        <p:txBody>
          <a:bodyPr/>
          <a:lstStyle>
            <a:lvl1pPr>
              <a:lnSpc>
                <a:spcPct val="95000"/>
              </a:lnSpc>
              <a:spcBef>
                <a:spcPts val="1480"/>
              </a:spcBef>
              <a:defRPr sz="2200" baseline="0">
                <a:solidFill>
                  <a:srgbClr val="000000"/>
                </a:solidFill>
                <a:latin typeface="+mj-lt"/>
                <a:ea typeface="標楷體" panose="03000509000000000000" pitchFamily="65" charset="-120"/>
              </a:defRPr>
            </a:lvl1pPr>
            <a:lvl2pPr>
              <a:lnSpc>
                <a:spcPct val="95000"/>
              </a:lnSpc>
              <a:spcBef>
                <a:spcPts val="600"/>
              </a:spcBef>
              <a:defRPr baseline="0">
                <a:solidFill>
                  <a:srgbClr val="000000"/>
                </a:solidFill>
                <a:latin typeface="+mj-lt"/>
                <a:ea typeface="標楷體" panose="03000509000000000000" pitchFamily="65" charset="-120"/>
              </a:defRPr>
            </a:lvl2pPr>
            <a:lvl3pPr>
              <a:defRPr baseline="0">
                <a:solidFill>
                  <a:srgbClr val="000000"/>
                </a:solidFill>
                <a:latin typeface="+mj-lt"/>
                <a:ea typeface="標楷體" panose="03000509000000000000" pitchFamily="65" charset="-120"/>
              </a:defRPr>
            </a:lvl3pPr>
            <a:lvl4pPr>
              <a:defRPr baseline="0">
                <a:solidFill>
                  <a:srgbClr val="000000"/>
                </a:solidFill>
                <a:latin typeface="+mj-lt"/>
                <a:ea typeface="標楷體" panose="03000509000000000000" pitchFamily="65" charset="-120"/>
              </a:defRPr>
            </a:lvl4pPr>
            <a:lvl5pPr>
              <a:defRPr baseline="0">
                <a:solidFill>
                  <a:srgbClr val="000000"/>
                </a:solidFill>
                <a:latin typeface="+mj-lt"/>
                <a:ea typeface="標楷體" panose="03000509000000000000" pitchFamily="65" charset="-12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3"/>
          <p:cNvSpPr>
            <a:spLocks noGrp="1"/>
          </p:cNvSpPr>
          <p:nvPr>
            <p:ph type="body" sz="quarter" idx="11"/>
          </p:nvPr>
        </p:nvSpPr>
        <p:spPr>
          <a:xfrm>
            <a:off x="245809" y="3462528"/>
            <a:ext cx="8578850" cy="2816352"/>
          </a:xfrm>
        </p:spPr>
        <p:txBody>
          <a:bodyPr/>
          <a:lstStyle>
            <a:lvl1pPr>
              <a:lnSpc>
                <a:spcPct val="95000"/>
              </a:lnSpc>
              <a:spcBef>
                <a:spcPts val="1480"/>
              </a:spcBef>
              <a:defRPr sz="2200" baseline="0">
                <a:solidFill>
                  <a:srgbClr val="000000"/>
                </a:solidFill>
                <a:latin typeface="+mj-lt"/>
                <a:ea typeface="標楷體" panose="03000509000000000000" pitchFamily="65" charset="-120"/>
              </a:defRPr>
            </a:lvl1pPr>
            <a:lvl2pPr>
              <a:lnSpc>
                <a:spcPct val="95000"/>
              </a:lnSpc>
              <a:spcBef>
                <a:spcPts val="600"/>
              </a:spcBef>
              <a:defRPr baseline="0">
                <a:solidFill>
                  <a:srgbClr val="000000"/>
                </a:solidFill>
                <a:latin typeface="+mj-lt"/>
                <a:ea typeface="標楷體" panose="03000509000000000000" pitchFamily="65" charset="-120"/>
              </a:defRPr>
            </a:lvl2pPr>
            <a:lvl3pPr>
              <a:defRPr baseline="0">
                <a:solidFill>
                  <a:srgbClr val="000000"/>
                </a:solidFill>
                <a:latin typeface="+mj-lt"/>
                <a:ea typeface="標楷體" panose="03000509000000000000" pitchFamily="65" charset="-120"/>
              </a:defRPr>
            </a:lvl3pPr>
            <a:lvl4pPr>
              <a:defRPr baseline="0">
                <a:solidFill>
                  <a:srgbClr val="000000"/>
                </a:solidFill>
                <a:latin typeface="+mj-lt"/>
                <a:ea typeface="標楷體" panose="03000509000000000000" pitchFamily="65" charset="-120"/>
              </a:defRPr>
            </a:lvl4pPr>
            <a:lvl5pPr>
              <a:defRPr baseline="0">
                <a:solidFill>
                  <a:srgbClr val="000000"/>
                </a:solidFill>
                <a:latin typeface="+mj-lt"/>
                <a:ea typeface="標楷體" panose="03000509000000000000" pitchFamily="65" charset="-12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10" descr="ylw_diplom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4" name="Text Placeholder 3"/>
          <p:cNvSpPr>
            <a:spLocks noGrp="1" noChangeAspect="1"/>
          </p:cNvSpPr>
          <p:nvPr>
            <p:ph type="body" sz="quarter" idx="10"/>
          </p:nvPr>
        </p:nvSpPr>
        <p:spPr>
          <a:xfrm>
            <a:off x="239713" y="914400"/>
            <a:ext cx="4122425" cy="5391045"/>
          </a:xfrm>
        </p:spPr>
        <p:txBody>
          <a:bodyPr>
            <a:normAutofit/>
          </a:bodyPr>
          <a:lstStyle>
            <a:lvl1pPr>
              <a:lnSpc>
                <a:spcPct val="95000"/>
              </a:lnSpc>
              <a:spcBef>
                <a:spcPts val="1480"/>
              </a:spcBef>
              <a:defRPr sz="1800">
                <a:solidFill>
                  <a:srgbClr val="000000"/>
                </a:solidFill>
                <a:latin typeface="+mj-lt"/>
              </a:defRPr>
            </a:lvl1pPr>
            <a:lvl2pPr>
              <a:lnSpc>
                <a:spcPct val="95000"/>
              </a:lnSpc>
              <a:spcBef>
                <a:spcPts val="600"/>
              </a:spcBef>
              <a:defRPr sz="1400">
                <a:solidFill>
                  <a:srgbClr val="000000"/>
                </a:solidFill>
                <a:latin typeface="+mj-lt"/>
              </a:defRPr>
            </a:lvl2pPr>
            <a:lvl3pPr>
              <a:defRPr sz="1200">
                <a:solidFill>
                  <a:srgbClr val="000000"/>
                </a:solidFill>
                <a:latin typeface="+mj-lt"/>
              </a:defRPr>
            </a:lvl3pPr>
            <a:lvl4pPr>
              <a:defRPr sz="1100">
                <a:solidFill>
                  <a:srgbClr val="000000"/>
                </a:solidFill>
                <a:latin typeface="+mj-lt"/>
              </a:defRPr>
            </a:lvl4pPr>
            <a:lvl5pPr>
              <a:defRPr sz="1100">
                <a:solidFill>
                  <a:srgbClr val="000000"/>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914400"/>
            <a:ext cx="4122425" cy="5391045"/>
          </a:xfrm>
        </p:spPr>
        <p:txBody>
          <a:bodyPr>
            <a:normAutofit/>
          </a:bodyPr>
          <a:lstStyle>
            <a:lvl1pPr>
              <a:lnSpc>
                <a:spcPct val="95000"/>
              </a:lnSpc>
              <a:spcBef>
                <a:spcPts val="1480"/>
              </a:spcBef>
              <a:defRPr sz="1800">
                <a:solidFill>
                  <a:srgbClr val="000000"/>
                </a:solidFill>
                <a:latin typeface="+mj-lt"/>
              </a:defRPr>
            </a:lvl1pPr>
            <a:lvl2pPr>
              <a:lnSpc>
                <a:spcPct val="95000"/>
              </a:lnSpc>
              <a:spcBef>
                <a:spcPts val="600"/>
              </a:spcBef>
              <a:defRPr sz="1400">
                <a:solidFill>
                  <a:srgbClr val="000000"/>
                </a:solidFill>
                <a:latin typeface="+mj-lt"/>
              </a:defRPr>
            </a:lvl2pPr>
            <a:lvl3pPr>
              <a:defRPr sz="1200">
                <a:solidFill>
                  <a:srgbClr val="000000"/>
                </a:solidFill>
                <a:latin typeface="+mj-lt"/>
              </a:defRPr>
            </a:lvl3pPr>
            <a:lvl4pPr>
              <a:defRPr sz="1100">
                <a:solidFill>
                  <a:srgbClr val="000000"/>
                </a:solidFill>
                <a:latin typeface="+mj-lt"/>
              </a:defRPr>
            </a:lvl4pPr>
            <a:lvl5pPr>
              <a:defRPr sz="1100">
                <a:solidFill>
                  <a:srgbClr val="000000"/>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pic>
        <p:nvPicPr>
          <p:cNvPr id="6" name="Picture 10" descr="ylw_diplom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pic>
        <p:nvPicPr>
          <p:cNvPr id="6" name="Picture 10" descr="ylw_diplom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7" name="Picture 6"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smtClean="0">
                <a:solidFill>
                  <a:srgbClr val="C0C0C0"/>
                </a:solidFill>
                <a:latin typeface="+mj-lt"/>
              </a:rPr>
              <a:t>© 2012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1" name="Picture 10" descr="ylw_diplom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6166290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3"/>
          <p:cNvSpPr>
            <a:spLocks noGrp="1"/>
          </p:cNvSpPr>
          <p:nvPr>
            <p:ph type="body" sz="quarter" idx="10"/>
          </p:nvPr>
        </p:nvSpPr>
        <p:spPr>
          <a:xfrm>
            <a:off x="239713" y="914400"/>
            <a:ext cx="8578850" cy="5394960"/>
          </a:xfrm>
        </p:spPr>
        <p:txBody>
          <a:bodyPr/>
          <a:lstStyle>
            <a:lvl1pPr>
              <a:lnSpc>
                <a:spcPct val="95000"/>
              </a:lnSpc>
              <a:spcBef>
                <a:spcPts val="1480"/>
              </a:spcBef>
              <a:defRPr sz="2200">
                <a:solidFill>
                  <a:srgbClr val="000000"/>
                </a:solidFill>
                <a:latin typeface="+mj-lt"/>
              </a:defRPr>
            </a:lvl1pPr>
            <a:lvl2pPr>
              <a:lnSpc>
                <a:spcPct val="95000"/>
              </a:lnSpc>
              <a:spcBef>
                <a:spcPts val="600"/>
              </a:spcBef>
              <a:defRPr>
                <a:solidFill>
                  <a:srgbClr val="000000"/>
                </a:solidFill>
                <a:latin typeface="+mj-lt"/>
              </a:defRPr>
            </a:lvl2pPr>
            <a:lvl3pPr>
              <a:defRPr>
                <a:solidFill>
                  <a:srgbClr val="000000"/>
                </a:solidFill>
                <a:latin typeface="+mj-lt"/>
              </a:defRPr>
            </a:lvl3pPr>
            <a:lvl4pPr>
              <a:defRPr>
                <a:solidFill>
                  <a:srgbClr val="000000"/>
                </a:solidFill>
                <a:latin typeface="+mj-lt"/>
              </a:defRPr>
            </a:lvl4pPr>
            <a:lvl5pPr>
              <a:defRPr>
                <a:solidFill>
                  <a:srgbClr val="000000"/>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10" descr="ylw_diplom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9806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smtClean="0">
                <a:solidFill>
                  <a:srgbClr val="C0C0C0"/>
                </a:solidFill>
                <a:latin typeface="+mj-lt"/>
              </a:rPr>
              <a:t>© 2012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
        <p:nvSpPr>
          <p:cNvPr id="6"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extLst>
      <p:ext uri="{BB962C8B-B14F-4D97-AF65-F5344CB8AC3E}">
        <p14:creationId xmlns:p14="http://schemas.microsoft.com/office/powerpoint/2010/main" val="4020902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152400"/>
            <a:ext cx="8588861" cy="685800"/>
          </a:xfrm>
          <a:prstGeom prst="rect">
            <a:avLst/>
          </a:prstGeom>
        </p:spPr>
        <p:txBody>
          <a:bodyPr vert="horz" lIns="82296" tIns="45720" rIns="82296" bIns="45720" rtlCol="0" anchor="b" anchorCtr="0">
            <a:normAutofit/>
          </a:bodyPr>
          <a:lstStyle/>
          <a:p>
            <a:r>
              <a:rPr lang="en-US" dirty="0" smtClean="0"/>
              <a:t>Slide Title Goes Here</a:t>
            </a:r>
            <a:endParaRPr lang="en-US" dirty="0"/>
          </a:p>
        </p:txBody>
      </p:sp>
      <p:sp>
        <p:nvSpPr>
          <p:cNvPr id="3" name="Text Placeholder 2"/>
          <p:cNvSpPr>
            <a:spLocks noGrp="1"/>
          </p:cNvSpPr>
          <p:nvPr>
            <p:ph type="body" idx="1"/>
          </p:nvPr>
        </p:nvSpPr>
        <p:spPr>
          <a:xfrm>
            <a:off x="229701" y="990600"/>
            <a:ext cx="8551441" cy="5314845"/>
          </a:xfrm>
          <a:prstGeom prst="rect">
            <a:avLst/>
          </a:prstGeom>
        </p:spPr>
        <p:txBody>
          <a:bodyPr vert="horz" lIns="91440" tIns="45720" rIns="91440" bIns="45720" rtlCol="0">
            <a:norm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Networking</a:t>
            </a:r>
            <a:r>
              <a:rPr lang="en-US" sz="600" baseline="0" dirty="0" smtClean="0">
                <a:solidFill>
                  <a:srgbClr val="C0C0C0"/>
                </a:solidFill>
                <a:latin typeface="+mj-lt"/>
              </a:rPr>
              <a:t> Academy</a:t>
            </a:r>
            <a:r>
              <a:rPr lang="en-US" sz="600" dirty="0" smtClean="0">
                <a:solidFill>
                  <a:srgbClr val="C0C0C0"/>
                </a:solidFill>
                <a:latin typeface="+mj-lt"/>
              </a:rPr>
              <a:t>. All rights reserved.</a:t>
            </a:r>
            <a:endParaRPr lang="en-US" sz="600" dirty="0">
              <a:solidFill>
                <a:srgbClr val="C0C0C0"/>
              </a:solidFill>
              <a:latin typeface="+mj-lt"/>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13" cstate="print"/>
          <a:stretch>
            <a:fillRect/>
          </a:stretch>
        </p:blipFill>
        <p:spPr>
          <a:xfrm>
            <a:off x="333375" y="6378339"/>
            <a:ext cx="8477250" cy="162912"/>
          </a:xfrm>
          <a:prstGeom prst="rect">
            <a:avLst/>
          </a:prstGeom>
        </p:spPr>
      </p:pic>
      <p:pic>
        <p:nvPicPr>
          <p:cNvPr id="7" name="Picture 10" descr="ylw_diploma"/>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64" r:id="rId4"/>
    <p:sldLayoutId id="2147483856" r:id="rId5"/>
    <p:sldLayoutId id="2147483857" r:id="rId6"/>
    <p:sldLayoutId id="2147483858" r:id="rId7"/>
    <p:sldLayoutId id="2147483859" r:id="rId8"/>
    <p:sldLayoutId id="2147483860" r:id="rId9"/>
    <p:sldLayoutId id="2147483861" r:id="rId10"/>
    <p:sldLayoutId id="2147483863"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lang="en-US" sz="3600" b="1" kern="1200" spc="-100" baseline="0" dirty="0">
          <a:gradFill>
            <a:gsLst>
              <a:gs pos="0">
                <a:schemeClr val="tx1"/>
              </a:gs>
              <a:gs pos="44000">
                <a:srgbClr val="01BBBB"/>
              </a:gs>
              <a:gs pos="100000">
                <a:schemeClr val="accent4"/>
              </a:gs>
            </a:gsLst>
            <a:lin ang="4800000" scaled="0"/>
          </a:gradFill>
          <a:latin typeface="+mj-lt"/>
          <a:ea typeface="華康粗圓體" panose="020F0709000000000000" pitchFamily="49" charset="-120"/>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000000"/>
          </a:solidFill>
          <a:latin typeface="+mj-lt"/>
          <a:ea typeface="+mn-ea"/>
          <a:cs typeface="+mn-cs"/>
        </a:defRPr>
      </a:lvl1pPr>
      <a:lvl2pPr marL="511175" indent="-285750" algn="l" defTabSz="914400" rtl="0" eaLnBrk="1" latinLnBrk="0" hangingPunct="1">
        <a:lnSpc>
          <a:spcPct val="95000"/>
        </a:lnSpc>
        <a:spcBef>
          <a:spcPts val="840"/>
        </a:spcBef>
        <a:buClr>
          <a:schemeClr val="tx2"/>
        </a:buClr>
        <a:buFont typeface="Arial" pitchFamily="34" charset="0"/>
        <a:buChar char="–"/>
        <a:defRPr lang="en-US" sz="1800" kern="1200" dirty="0" smtClean="0">
          <a:solidFill>
            <a:srgbClr val="000000"/>
          </a:solidFill>
          <a:latin typeface="+mj-lt"/>
          <a:ea typeface="+mn-ea"/>
          <a:cs typeface="+mn-cs"/>
        </a:defRPr>
      </a:lvl2pPr>
      <a:lvl3pPr marL="855662" indent="-285750" algn="l" defTabSz="914400" rtl="0" eaLnBrk="1" latinLnBrk="0" hangingPunct="1">
        <a:lnSpc>
          <a:spcPct val="95000"/>
        </a:lnSpc>
        <a:spcBef>
          <a:spcPts val="840"/>
        </a:spcBef>
        <a:buFont typeface="Arial" pitchFamily="34" charset="0"/>
        <a:buChar char="•"/>
        <a:defRPr lang="en-US" sz="1600" kern="1200" dirty="0" smtClean="0">
          <a:solidFill>
            <a:srgbClr val="000000"/>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000000"/>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000000"/>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17.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20.wmf"/><Relationship Id="rId5" Type="http://schemas.openxmlformats.org/officeDocument/2006/relationships/oleObject" Target="../embeddings/oleObject14.bin"/><Relationship Id="rId4" Type="http://schemas.openxmlformats.org/officeDocument/2006/relationships/image" Target="../media/image19.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21.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23.wmf"/><Relationship Id="rId5" Type="http://schemas.openxmlformats.org/officeDocument/2006/relationships/oleObject" Target="../embeddings/oleObject17.bin"/><Relationship Id="rId4" Type="http://schemas.openxmlformats.org/officeDocument/2006/relationships/image" Target="../media/image22.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24.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image" Target="../media/image25.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27.wmf"/><Relationship Id="rId5" Type="http://schemas.openxmlformats.org/officeDocument/2006/relationships/oleObject" Target="../embeddings/oleObject21.bin"/><Relationship Id="rId4" Type="http://schemas.openxmlformats.org/officeDocument/2006/relationships/image" Target="../media/image26.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6.xml"/><Relationship Id="rId1" Type="http://schemas.openxmlformats.org/officeDocument/2006/relationships/vmlDrawing" Target="../drawings/vmlDrawing16.vml"/><Relationship Id="rId4" Type="http://schemas.openxmlformats.org/officeDocument/2006/relationships/image" Target="../media/image28.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2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6.xml"/><Relationship Id="rId1" Type="http://schemas.openxmlformats.org/officeDocument/2006/relationships/vmlDrawing" Target="../drawings/vmlDrawing18.vml"/><Relationship Id="rId4" Type="http://schemas.openxmlformats.org/officeDocument/2006/relationships/image" Target="../media/image30.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19.vml"/><Relationship Id="rId4" Type="http://schemas.openxmlformats.org/officeDocument/2006/relationships/image" Target="../media/image31.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6.xml"/><Relationship Id="rId1" Type="http://schemas.openxmlformats.org/officeDocument/2006/relationships/vmlDrawing" Target="../drawings/vmlDrawing20.vml"/><Relationship Id="rId4" Type="http://schemas.openxmlformats.org/officeDocument/2006/relationships/image" Target="../media/image32.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6.xml"/><Relationship Id="rId1" Type="http://schemas.openxmlformats.org/officeDocument/2006/relationships/vmlDrawing" Target="../drawings/vmlDrawing21.vml"/><Relationship Id="rId4" Type="http://schemas.openxmlformats.org/officeDocument/2006/relationships/image" Target="../media/image33.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6.xml"/><Relationship Id="rId1" Type="http://schemas.openxmlformats.org/officeDocument/2006/relationships/vmlDrawing" Target="../drawings/vmlDrawing22.vml"/><Relationship Id="rId4" Type="http://schemas.openxmlformats.org/officeDocument/2006/relationships/image" Target="../media/image34.wmf"/></Relationships>
</file>

<file path=ppt/slides/_rels/slide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23.vml"/><Relationship Id="rId4" Type="http://schemas.openxmlformats.org/officeDocument/2006/relationships/image" Target="../media/image36.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6.xml"/><Relationship Id="rId1" Type="http://schemas.openxmlformats.org/officeDocument/2006/relationships/vmlDrawing" Target="../drawings/vmlDrawing24.vml"/><Relationship Id="rId4" Type="http://schemas.openxmlformats.org/officeDocument/2006/relationships/image" Target="../media/image37.wmf"/></Relationships>
</file>

<file path=ppt/slides/_rels/slide4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image" Target="../media/image39.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xml"/><Relationship Id="rId1" Type="http://schemas.openxmlformats.org/officeDocument/2006/relationships/vmlDrawing" Target="../drawings/vmlDrawing26.vml"/><Relationship Id="rId4" Type="http://schemas.openxmlformats.org/officeDocument/2006/relationships/image" Target="../media/image40.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6.xml"/><Relationship Id="rId1" Type="http://schemas.openxmlformats.org/officeDocument/2006/relationships/vmlDrawing" Target="../drawings/vmlDrawing27.vml"/><Relationship Id="rId4" Type="http://schemas.openxmlformats.org/officeDocument/2006/relationships/image" Target="../media/image41.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6.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6.xml"/><Relationship Id="rId1" Type="http://schemas.openxmlformats.org/officeDocument/2006/relationships/vmlDrawing" Target="../drawings/vmlDrawing28.vml"/><Relationship Id="rId4" Type="http://schemas.openxmlformats.org/officeDocument/2006/relationships/image" Target="../media/image42.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3.xml"/><Relationship Id="rId1" Type="http://schemas.openxmlformats.org/officeDocument/2006/relationships/vmlDrawing" Target="../drawings/vmlDrawing29.vml"/><Relationship Id="rId4" Type="http://schemas.openxmlformats.org/officeDocument/2006/relationships/image" Target="../media/image43.wmf"/></Relationships>
</file>

<file path=ppt/slides/_rels/slide54.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41.bin"/><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48.wmf"/><Relationship Id="rId2" Type="http://schemas.openxmlformats.org/officeDocument/2006/relationships/slideLayout" Target="../slideLayouts/slideLayout6.xml"/><Relationship Id="rId16" Type="http://schemas.openxmlformats.org/officeDocument/2006/relationships/image" Target="../media/image50.wmf"/><Relationship Id="rId1" Type="http://schemas.openxmlformats.org/officeDocument/2006/relationships/vmlDrawing" Target="../drawings/vmlDrawing30.vml"/><Relationship Id="rId6" Type="http://schemas.openxmlformats.org/officeDocument/2006/relationships/image" Target="../media/image45.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39.bin"/><Relationship Id="rId14" Type="http://schemas.openxmlformats.org/officeDocument/2006/relationships/image" Target="../media/image49.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3.xml"/><Relationship Id="rId1" Type="http://schemas.openxmlformats.org/officeDocument/2006/relationships/vmlDrawing" Target="../drawings/vmlDrawing31.vml"/><Relationship Id="rId4" Type="http://schemas.openxmlformats.org/officeDocument/2006/relationships/image" Target="../media/image51.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6.xml"/><Relationship Id="rId1" Type="http://schemas.openxmlformats.org/officeDocument/2006/relationships/vmlDrawing" Target="../drawings/vmlDrawing32.vml"/><Relationship Id="rId4" Type="http://schemas.openxmlformats.org/officeDocument/2006/relationships/image" Target="../media/image52.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6.xml"/><Relationship Id="rId1" Type="http://schemas.openxmlformats.org/officeDocument/2006/relationships/vmlDrawing" Target="../drawings/vmlDrawing33.vml"/><Relationship Id="rId4" Type="http://schemas.openxmlformats.org/officeDocument/2006/relationships/image" Target="../media/image53.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6.xml"/><Relationship Id="rId1" Type="http://schemas.openxmlformats.org/officeDocument/2006/relationships/vmlDrawing" Target="../drawings/vmlDrawing34.vml"/><Relationship Id="rId4" Type="http://schemas.openxmlformats.org/officeDocument/2006/relationships/image" Target="../media/image54.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9.e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image" Target="../media/image7.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6.xml"/><Relationship Id="rId1" Type="http://schemas.openxmlformats.org/officeDocument/2006/relationships/vmlDrawing" Target="../drawings/vmlDrawing35.vml"/><Relationship Id="rId4" Type="http://schemas.openxmlformats.org/officeDocument/2006/relationships/image" Target="../media/image55.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3.xml"/><Relationship Id="rId1" Type="http://schemas.openxmlformats.org/officeDocument/2006/relationships/vmlDrawing" Target="../drawings/vmlDrawing36.vml"/><Relationship Id="rId4" Type="http://schemas.openxmlformats.org/officeDocument/2006/relationships/image" Target="../media/image56.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6.xml"/><Relationship Id="rId1" Type="http://schemas.openxmlformats.org/officeDocument/2006/relationships/vmlDrawing" Target="../drawings/vmlDrawing37.vml"/><Relationship Id="rId4" Type="http://schemas.openxmlformats.org/officeDocument/2006/relationships/image" Target="../media/image57.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6.xml"/><Relationship Id="rId1" Type="http://schemas.openxmlformats.org/officeDocument/2006/relationships/vmlDrawing" Target="../drawings/vmlDrawing38.vml"/><Relationship Id="rId4" Type="http://schemas.openxmlformats.org/officeDocument/2006/relationships/image" Target="../media/image58.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3.xml"/><Relationship Id="rId1" Type="http://schemas.openxmlformats.org/officeDocument/2006/relationships/vmlDrawing" Target="../drawings/vmlDrawing39.vml"/><Relationship Id="rId4" Type="http://schemas.openxmlformats.org/officeDocument/2006/relationships/image" Target="../media/image59.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6.xml"/><Relationship Id="rId1" Type="http://schemas.openxmlformats.org/officeDocument/2006/relationships/vmlDrawing" Target="../drawings/vmlDrawing40.vml"/><Relationship Id="rId4" Type="http://schemas.openxmlformats.org/officeDocument/2006/relationships/image" Target="../media/image60.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6.xml"/><Relationship Id="rId1" Type="http://schemas.openxmlformats.org/officeDocument/2006/relationships/vmlDrawing" Target="../drawings/vmlDrawing41.vml"/><Relationship Id="rId4" Type="http://schemas.openxmlformats.org/officeDocument/2006/relationships/image" Target="../media/image61.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3.xml"/><Relationship Id="rId1" Type="http://schemas.openxmlformats.org/officeDocument/2006/relationships/vmlDrawing" Target="../drawings/vmlDrawing42.vml"/><Relationship Id="rId4" Type="http://schemas.openxmlformats.org/officeDocument/2006/relationships/image" Target="../media/image62.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6.xml"/><Relationship Id="rId1" Type="http://schemas.openxmlformats.org/officeDocument/2006/relationships/vmlDrawing" Target="../drawings/vmlDrawing43.vml"/><Relationship Id="rId4" Type="http://schemas.openxmlformats.org/officeDocument/2006/relationships/image" Target="../media/image63.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3.xml"/><Relationship Id="rId1" Type="http://schemas.openxmlformats.org/officeDocument/2006/relationships/vmlDrawing" Target="../drawings/vmlDrawing44.vml"/><Relationship Id="rId4" Type="http://schemas.openxmlformats.org/officeDocument/2006/relationships/image" Target="../media/image64.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3.xml"/><Relationship Id="rId1" Type="http://schemas.openxmlformats.org/officeDocument/2006/relationships/vmlDrawing" Target="../drawings/vmlDrawing45.vml"/><Relationship Id="rId4" Type="http://schemas.openxmlformats.org/officeDocument/2006/relationships/image" Target="../media/image65.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6.xml"/><Relationship Id="rId1" Type="http://schemas.openxmlformats.org/officeDocument/2006/relationships/vmlDrawing" Target="../drawings/vmlDrawing46.vml"/><Relationship Id="rId4" Type="http://schemas.openxmlformats.org/officeDocument/2006/relationships/image" Target="../media/image66.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6.xml"/><Relationship Id="rId1" Type="http://schemas.openxmlformats.org/officeDocument/2006/relationships/vmlDrawing" Target="../drawings/vmlDrawing47.vml"/><Relationship Id="rId4" Type="http://schemas.openxmlformats.org/officeDocument/2006/relationships/image" Target="../media/image67.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10.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6.xml"/><Relationship Id="rId1" Type="http://schemas.openxmlformats.org/officeDocument/2006/relationships/vmlDrawing" Target="../drawings/vmlDrawing48.vml"/><Relationship Id="rId4" Type="http://schemas.openxmlformats.org/officeDocument/2006/relationships/image" Target="../media/image68.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6.xml"/><Relationship Id="rId1" Type="http://schemas.openxmlformats.org/officeDocument/2006/relationships/vmlDrawing" Target="../drawings/vmlDrawing49.vml"/><Relationship Id="rId4" Type="http://schemas.openxmlformats.org/officeDocument/2006/relationships/image" Target="../media/image69.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3.xml"/><Relationship Id="rId1" Type="http://schemas.openxmlformats.org/officeDocument/2006/relationships/vmlDrawing" Target="../drawings/vmlDrawing50.vml"/><Relationship Id="rId4" Type="http://schemas.openxmlformats.org/officeDocument/2006/relationships/image" Target="../media/image70.w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6.xml"/><Relationship Id="rId1" Type="http://schemas.openxmlformats.org/officeDocument/2006/relationships/vmlDrawing" Target="../drawings/vmlDrawing51.vml"/><Relationship Id="rId4" Type="http://schemas.openxmlformats.org/officeDocument/2006/relationships/image" Target="../media/image71.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52.vml"/><Relationship Id="rId4" Type="http://schemas.openxmlformats.org/officeDocument/2006/relationships/image" Target="../media/image72.w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12.wmf"/><Relationship Id="rId5" Type="http://schemas.openxmlformats.org/officeDocument/2006/relationships/oleObject" Target="../embeddings/oleObject8.bin"/><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zh-TW" altLang="en-US" dirty="0" smtClean="0"/>
              <a:t>網路協定和通訊</a:t>
            </a:r>
            <a:endParaRPr lang="zh-TW" altLang="en-US" dirty="0"/>
          </a:p>
        </p:txBody>
      </p:sp>
      <p:sp>
        <p:nvSpPr>
          <p:cNvPr id="3075" name="Rectangle 3"/>
          <p:cNvSpPr>
            <a:spLocks noGrp="1" noChangeArrowheads="1"/>
          </p:cNvSpPr>
          <p:nvPr>
            <p:ph type="subTitle" idx="4294967295"/>
          </p:nvPr>
        </p:nvSpPr>
        <p:spPr>
          <a:xfrm>
            <a:off x="0" y="1236663"/>
            <a:ext cx="7496175" cy="1119187"/>
          </a:xfrm>
          <a:noFill/>
        </p:spPr>
        <p:txBody>
          <a:bodyPr>
            <a:normAutofit/>
          </a:bodyPr>
          <a:lstStyle/>
          <a:p>
            <a:pPr marL="0" indent="0" eaLnBrk="1" hangingPunct="1">
              <a:lnSpc>
                <a:spcPct val="70000"/>
              </a:lnSpc>
              <a:buNone/>
            </a:pPr>
            <a:r>
              <a:rPr lang="en-US" altLang="zh-TW" sz="3200" dirty="0" smtClean="0">
                <a:solidFill>
                  <a:srgbClr val="FFFF00"/>
                </a:solidFill>
                <a:ea typeface="新細明體" pitchFamily="18" charset="-120"/>
              </a:rPr>
              <a:t>CCNA Routing and Switching 5.0</a:t>
            </a:r>
          </a:p>
          <a:p>
            <a:pPr marL="0" indent="0" eaLnBrk="1" hangingPunct="1">
              <a:lnSpc>
                <a:spcPct val="70000"/>
              </a:lnSpc>
              <a:buNone/>
            </a:pPr>
            <a:r>
              <a:rPr lang="en-US" altLang="zh-TW" sz="3200" dirty="0" smtClean="0">
                <a:solidFill>
                  <a:srgbClr val="FFFF00"/>
                </a:solidFill>
                <a:ea typeface="新細明體" pitchFamily="18" charset="-120"/>
              </a:rPr>
              <a:t>Introduction to Networks – Chapter 3</a:t>
            </a:r>
          </a:p>
        </p:txBody>
      </p:sp>
      <p:sp>
        <p:nvSpPr>
          <p:cNvPr id="4" name="Rectangle 3"/>
          <p:cNvSpPr txBox="1">
            <a:spLocks noChangeArrowheads="1"/>
          </p:cNvSpPr>
          <p:nvPr/>
        </p:nvSpPr>
        <p:spPr>
          <a:xfrm>
            <a:off x="221392" y="5296071"/>
            <a:ext cx="7301626" cy="942109"/>
          </a:xfrm>
          <a:prstGeom prst="rect">
            <a:avLst/>
          </a:prstGeom>
          <a:noFill/>
        </p:spPr>
        <p:txBody>
          <a:bodyPr vert="horz" lIns="91440" tIns="45720" rIns="91440" bIns="45720" rtlCol="0">
            <a:normAutofit/>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000000"/>
                </a:solidFill>
                <a:latin typeface="+mj-lt"/>
                <a:ea typeface="+mn-ea"/>
                <a:cs typeface="+mn-cs"/>
              </a:defRPr>
            </a:lvl1pPr>
            <a:lvl2pPr marL="511175" indent="-285750" algn="l" defTabSz="914400" rtl="0" eaLnBrk="1" latinLnBrk="0" hangingPunct="1">
              <a:lnSpc>
                <a:spcPct val="95000"/>
              </a:lnSpc>
              <a:spcBef>
                <a:spcPts val="840"/>
              </a:spcBef>
              <a:buClr>
                <a:schemeClr val="tx2"/>
              </a:buClr>
              <a:buFont typeface="Arial" pitchFamily="34" charset="0"/>
              <a:buChar char="–"/>
              <a:defRPr lang="en-US" sz="1800" kern="1200" dirty="0" smtClean="0">
                <a:solidFill>
                  <a:srgbClr val="000000"/>
                </a:solidFill>
                <a:latin typeface="+mj-lt"/>
                <a:ea typeface="+mn-ea"/>
                <a:cs typeface="+mn-cs"/>
              </a:defRPr>
            </a:lvl2pPr>
            <a:lvl3pPr marL="855662" indent="-285750" algn="l" defTabSz="914400" rtl="0" eaLnBrk="1" latinLnBrk="0" hangingPunct="1">
              <a:lnSpc>
                <a:spcPct val="95000"/>
              </a:lnSpc>
              <a:spcBef>
                <a:spcPts val="840"/>
              </a:spcBef>
              <a:buFont typeface="Arial" pitchFamily="34" charset="0"/>
              <a:buChar char="•"/>
              <a:defRPr lang="en-US" sz="1600" kern="1200" dirty="0" smtClean="0">
                <a:solidFill>
                  <a:srgbClr val="000000"/>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000000"/>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000000"/>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70000"/>
              </a:lnSpc>
              <a:spcAft>
                <a:spcPts val="0"/>
              </a:spcAft>
              <a:buFont typeface="Arial" pitchFamily="34" charset="0"/>
              <a:buNone/>
            </a:pPr>
            <a:endParaRPr lang="en-US" altLang="zh-TW" sz="2800" dirty="0">
              <a:solidFill>
                <a:srgbClr val="C00000"/>
              </a:solidFill>
              <a:ea typeface="新細明體" pitchFamily="18" charset="-12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當訊息從來源發送到目的地時，必須使用特定的格式或結構。訊息格式取決於訊息的類型和傳遞</a:t>
            </a:r>
            <a:r>
              <a:rPr lang="zh-TW" altLang="en-US" dirty="0" smtClean="0"/>
              <a:t>通道</a:t>
            </a:r>
            <a:endParaRPr lang="en-US" altLang="zh-TW" dirty="0" smtClean="0"/>
          </a:p>
          <a:p>
            <a:r>
              <a:rPr lang="zh-TW" altLang="en-US" dirty="0"/>
              <a:t>在許多文化中，私人信件都包含以下元素：</a:t>
            </a:r>
          </a:p>
          <a:p>
            <a:pPr lvl="1"/>
            <a:r>
              <a:rPr lang="zh-TW" altLang="en-US" dirty="0"/>
              <a:t>收件人的身份標識</a:t>
            </a:r>
          </a:p>
          <a:p>
            <a:pPr lvl="1"/>
            <a:r>
              <a:rPr lang="zh-TW" altLang="en-US" dirty="0"/>
              <a:t>稱呼或問候</a:t>
            </a:r>
          </a:p>
          <a:p>
            <a:pPr lvl="1"/>
            <a:r>
              <a:rPr lang="zh-TW" altLang="en-US" dirty="0"/>
              <a:t>信件本文</a:t>
            </a:r>
          </a:p>
          <a:p>
            <a:pPr lvl="1"/>
            <a:r>
              <a:rPr lang="zh-TW" altLang="en-US" dirty="0"/>
              <a:t>結束語</a:t>
            </a:r>
          </a:p>
          <a:p>
            <a:pPr lvl="1"/>
            <a:r>
              <a:rPr lang="zh-TW" altLang="en-US" dirty="0"/>
              <a:t>寄件人的身份標識</a:t>
            </a:r>
          </a:p>
          <a:p>
            <a:r>
              <a:rPr lang="zh-TW" altLang="en-US" dirty="0"/>
              <a:t>除了正確的格式以外，大多數私人信件還必須用信封裝好並密封，以便</a:t>
            </a:r>
            <a:r>
              <a:rPr lang="zh-TW" altLang="en-US" dirty="0" smtClean="0"/>
              <a:t>投遞</a:t>
            </a:r>
            <a:endParaRPr lang="en-US" altLang="zh-TW" dirty="0" smtClean="0"/>
          </a:p>
          <a:p>
            <a:pPr lvl="1"/>
            <a:r>
              <a:rPr lang="zh-TW" altLang="en-US" dirty="0"/>
              <a:t>信封上有寄件人和收件人的地址，分別寫在信封適當的位置。如果目的地址和格式不正確，信件就無法</a:t>
            </a:r>
            <a:r>
              <a:rPr lang="zh-TW" altLang="en-US" dirty="0" smtClean="0"/>
              <a:t>投遞</a:t>
            </a:r>
            <a:endParaRPr lang="en-US" altLang="zh-TW" dirty="0" smtClean="0"/>
          </a:p>
          <a:p>
            <a:pPr lvl="1"/>
            <a:r>
              <a:rPr lang="zh-TW" altLang="en-US" dirty="0" smtClean="0"/>
              <a:t>將</a:t>
            </a:r>
            <a:r>
              <a:rPr lang="zh-TW" altLang="en-US" dirty="0"/>
              <a:t>一種訊息格式（信件）放入另一種訊息格式（信封）的程序稱為</a:t>
            </a:r>
            <a:r>
              <a:rPr lang="zh-TW" altLang="en-US" dirty="0" smtClean="0">
                <a:solidFill>
                  <a:schemeClr val="accent4"/>
                </a:solidFill>
              </a:rPr>
              <a:t>封裝 </a:t>
            </a:r>
            <a:r>
              <a:rPr lang="en-US" altLang="zh-TW" dirty="0" smtClean="0">
                <a:solidFill>
                  <a:schemeClr val="accent4"/>
                </a:solidFill>
              </a:rPr>
              <a:t>(Encapsulation)</a:t>
            </a:r>
            <a:r>
              <a:rPr lang="zh-TW" altLang="en-US" dirty="0" smtClean="0"/>
              <a:t>。</a:t>
            </a:r>
            <a:r>
              <a:rPr lang="zh-TW" altLang="en-US" dirty="0"/>
              <a:t>收件人從信封中取出信件的程序就是</a:t>
            </a:r>
            <a:r>
              <a:rPr lang="zh-TW" altLang="en-US" dirty="0">
                <a:solidFill>
                  <a:schemeClr val="accent4"/>
                </a:solidFill>
              </a:rPr>
              <a:t>解</a:t>
            </a:r>
            <a:r>
              <a:rPr lang="zh-TW" altLang="en-US" dirty="0" smtClean="0">
                <a:solidFill>
                  <a:schemeClr val="accent4"/>
                </a:solidFill>
              </a:rPr>
              <a:t>封裝 </a:t>
            </a:r>
            <a:r>
              <a:rPr lang="en-US" altLang="zh-TW" dirty="0" smtClean="0">
                <a:solidFill>
                  <a:schemeClr val="accent4"/>
                </a:solidFill>
              </a:rPr>
              <a:t>(De-encapsulation)</a:t>
            </a:r>
            <a:endParaRPr lang="zh-TW" altLang="en-US" dirty="0">
              <a:solidFill>
                <a:schemeClr val="accent4"/>
              </a:solidFill>
            </a:endParaRPr>
          </a:p>
        </p:txBody>
      </p:sp>
      <p:sp>
        <p:nvSpPr>
          <p:cNvPr id="3" name="標題 2"/>
          <p:cNvSpPr>
            <a:spLocks noGrp="1"/>
          </p:cNvSpPr>
          <p:nvPr>
            <p:ph type="title"/>
          </p:nvPr>
        </p:nvSpPr>
        <p:spPr/>
        <p:txBody>
          <a:bodyPr/>
          <a:lstStyle/>
          <a:p>
            <a:r>
              <a:rPr lang="zh-TW" altLang="en-US" dirty="0"/>
              <a:t>訊息格式和封裝</a:t>
            </a:r>
          </a:p>
        </p:txBody>
      </p:sp>
    </p:spTree>
    <p:extLst>
      <p:ext uri="{BB962C8B-B14F-4D97-AF65-F5344CB8AC3E}">
        <p14:creationId xmlns:p14="http://schemas.microsoft.com/office/powerpoint/2010/main" val="2529060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訊息格式和封裝</a:t>
            </a:r>
          </a:p>
        </p:txBody>
      </p:sp>
      <p:graphicFrame>
        <p:nvGraphicFramePr>
          <p:cNvPr id="3" name="物件 2"/>
          <p:cNvGraphicFramePr>
            <a:graphicFrameLocks noChangeAspect="1"/>
          </p:cNvGraphicFramePr>
          <p:nvPr>
            <p:extLst>
              <p:ext uri="{D42A27DB-BD31-4B8C-83A1-F6EECF244321}">
                <p14:modId xmlns:p14="http://schemas.microsoft.com/office/powerpoint/2010/main" val="4181857145"/>
              </p:ext>
            </p:extLst>
          </p:nvPr>
        </p:nvGraphicFramePr>
        <p:xfrm>
          <a:off x="1222926" y="966173"/>
          <a:ext cx="6602412" cy="5192712"/>
        </p:xfrm>
        <a:graphic>
          <a:graphicData uri="http://schemas.openxmlformats.org/presentationml/2006/ole">
            <mc:AlternateContent xmlns:mc="http://schemas.openxmlformats.org/markup-compatibility/2006">
              <mc:Choice xmlns:v="urn:schemas-microsoft-com:vml" Requires="v">
                <p:oleObj spid="_x0000_s120862" r:id="rId3" imgW="6603120" imgH="5193360" progId="">
                  <p:embed/>
                </p:oleObj>
              </mc:Choice>
              <mc:Fallback>
                <p:oleObj r:id="rId3" imgW="6603120" imgH="5193360" progId="">
                  <p:embed/>
                  <p:pic>
                    <p:nvPicPr>
                      <p:cNvPr id="0" name=""/>
                      <p:cNvPicPr/>
                      <p:nvPr/>
                    </p:nvPicPr>
                    <p:blipFill>
                      <a:blip r:embed="rId4"/>
                      <a:stretch>
                        <a:fillRect/>
                      </a:stretch>
                    </p:blipFill>
                    <p:spPr>
                      <a:xfrm>
                        <a:off x="1222926" y="966173"/>
                        <a:ext cx="6602412" cy="5192712"/>
                      </a:xfrm>
                      <a:prstGeom prst="rect">
                        <a:avLst/>
                      </a:prstGeom>
                    </p:spPr>
                  </p:pic>
                </p:oleObj>
              </mc:Fallback>
            </mc:AlternateContent>
          </a:graphicData>
        </a:graphic>
      </p:graphicFrame>
    </p:spTree>
    <p:extLst>
      <p:ext uri="{BB962C8B-B14F-4D97-AF65-F5344CB8AC3E}">
        <p14:creationId xmlns:p14="http://schemas.microsoft.com/office/powerpoint/2010/main" val="940622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寫信者使用公認的格式確保信件可以投遞，並且能被收件人</a:t>
            </a:r>
            <a:r>
              <a:rPr lang="zh-TW" altLang="en-US" dirty="0" smtClean="0"/>
              <a:t>了解</a:t>
            </a:r>
            <a:endParaRPr lang="en-US" altLang="zh-TW" dirty="0" smtClean="0"/>
          </a:p>
          <a:p>
            <a:r>
              <a:rPr lang="zh-TW" altLang="en-US" dirty="0" smtClean="0"/>
              <a:t>透過</a:t>
            </a:r>
            <a:r>
              <a:rPr lang="zh-TW" altLang="en-US" dirty="0"/>
              <a:t>電腦網路發送的訊息也要遵循特定的格式規則才能被發送和</a:t>
            </a:r>
            <a:r>
              <a:rPr lang="zh-TW" altLang="en-US" dirty="0" smtClean="0"/>
              <a:t>處理</a:t>
            </a:r>
            <a:endParaRPr lang="en-US" altLang="zh-TW" dirty="0" smtClean="0"/>
          </a:p>
          <a:p>
            <a:pPr lvl="1"/>
            <a:r>
              <a:rPr lang="zh-TW" altLang="en-US" dirty="0" smtClean="0"/>
              <a:t>就</a:t>
            </a:r>
            <a:r>
              <a:rPr lang="zh-TW" altLang="en-US" dirty="0"/>
              <a:t>像信件封裝在信封 中進行投遞一樣，電腦訊息也要進行</a:t>
            </a:r>
            <a:r>
              <a:rPr lang="zh-TW" altLang="en-US" dirty="0" smtClean="0"/>
              <a:t>封裝</a:t>
            </a:r>
            <a:endParaRPr lang="en-US" altLang="zh-TW" dirty="0" smtClean="0"/>
          </a:p>
          <a:p>
            <a:pPr lvl="1"/>
            <a:r>
              <a:rPr lang="zh-TW" altLang="en-US" dirty="0" smtClean="0"/>
              <a:t>每</a:t>
            </a:r>
            <a:r>
              <a:rPr lang="zh-TW" altLang="en-US" dirty="0"/>
              <a:t>條電腦訊息在透過網路發送之前都以特定的格式封裝，稱為</a:t>
            </a:r>
            <a:r>
              <a:rPr lang="zh-TW" altLang="en-US" dirty="0">
                <a:solidFill>
                  <a:schemeClr val="accent4"/>
                </a:solidFill>
              </a:rPr>
              <a:t>訊</a:t>
            </a:r>
            <a:r>
              <a:rPr lang="zh-TW" altLang="en-US" dirty="0" smtClean="0">
                <a:solidFill>
                  <a:schemeClr val="accent4"/>
                </a:solidFill>
              </a:rPr>
              <a:t>框 </a:t>
            </a:r>
            <a:r>
              <a:rPr lang="en-US" altLang="zh-TW" dirty="0" smtClean="0">
                <a:solidFill>
                  <a:schemeClr val="accent4"/>
                </a:solidFill>
              </a:rPr>
              <a:t>(Frame)</a:t>
            </a:r>
          </a:p>
          <a:p>
            <a:pPr lvl="1"/>
            <a:r>
              <a:rPr lang="zh-TW" altLang="en-US" dirty="0" smtClean="0"/>
              <a:t>訊</a:t>
            </a:r>
            <a:r>
              <a:rPr lang="zh-TW" altLang="en-US" dirty="0"/>
              <a:t>框就像信封一樣；它提供預先設定的目的主機和來 源主機的位</a:t>
            </a:r>
            <a:r>
              <a:rPr lang="zh-TW" altLang="en-US" dirty="0" smtClean="0"/>
              <a:t>址</a:t>
            </a:r>
            <a:endParaRPr lang="en-US" altLang="zh-TW" dirty="0" smtClean="0"/>
          </a:p>
          <a:p>
            <a:pPr lvl="1"/>
            <a:r>
              <a:rPr lang="zh-TW" altLang="en-US" dirty="0"/>
              <a:t>訊框的格式和內容由訊息類型及其發送通道決定。訊息的格式如果不正確，就無法成功發送或被目的主機處理</a:t>
            </a:r>
          </a:p>
        </p:txBody>
      </p:sp>
      <p:sp>
        <p:nvSpPr>
          <p:cNvPr id="3" name="標題 2"/>
          <p:cNvSpPr>
            <a:spLocks noGrp="1"/>
          </p:cNvSpPr>
          <p:nvPr>
            <p:ph type="title"/>
          </p:nvPr>
        </p:nvSpPr>
        <p:spPr/>
        <p:txBody>
          <a:bodyPr/>
          <a:lstStyle/>
          <a:p>
            <a:r>
              <a:rPr lang="zh-TW" altLang="en-US" dirty="0"/>
              <a:t>訊息格式和封裝</a:t>
            </a:r>
          </a:p>
        </p:txBody>
      </p:sp>
      <p:graphicFrame>
        <p:nvGraphicFramePr>
          <p:cNvPr id="4" name="物件 3"/>
          <p:cNvGraphicFramePr>
            <a:graphicFrameLocks noChangeAspect="1"/>
          </p:cNvGraphicFramePr>
          <p:nvPr>
            <p:extLst>
              <p:ext uri="{D42A27DB-BD31-4B8C-83A1-F6EECF244321}">
                <p14:modId xmlns:p14="http://schemas.microsoft.com/office/powerpoint/2010/main" val="4264447190"/>
              </p:ext>
            </p:extLst>
          </p:nvPr>
        </p:nvGraphicFramePr>
        <p:xfrm>
          <a:off x="1229276" y="4303047"/>
          <a:ext cx="6589712" cy="1054100"/>
        </p:xfrm>
        <a:graphic>
          <a:graphicData uri="http://schemas.openxmlformats.org/presentationml/2006/ole">
            <mc:AlternateContent xmlns:mc="http://schemas.openxmlformats.org/markup-compatibility/2006">
              <mc:Choice xmlns:v="urn:schemas-microsoft-com:vml" Requires="v">
                <p:oleObj spid="_x0000_s121886" r:id="rId3" imgW="6590160" imgH="1053720" progId="">
                  <p:embed/>
                </p:oleObj>
              </mc:Choice>
              <mc:Fallback>
                <p:oleObj r:id="rId3" imgW="6590160" imgH="1053720" progId="">
                  <p:embed/>
                  <p:pic>
                    <p:nvPicPr>
                      <p:cNvPr id="0" name=""/>
                      <p:cNvPicPr/>
                      <p:nvPr/>
                    </p:nvPicPr>
                    <p:blipFill>
                      <a:blip r:embed="rId4"/>
                      <a:stretch>
                        <a:fillRect/>
                      </a:stretch>
                    </p:blipFill>
                    <p:spPr>
                      <a:xfrm>
                        <a:off x="1229276" y="4303047"/>
                        <a:ext cx="6589712" cy="1054100"/>
                      </a:xfrm>
                      <a:prstGeom prst="rect">
                        <a:avLst/>
                      </a:prstGeom>
                    </p:spPr>
                  </p:pic>
                </p:oleObj>
              </mc:Fallback>
            </mc:AlternateContent>
          </a:graphicData>
        </a:graphic>
      </p:graphicFrame>
    </p:spTree>
    <p:extLst>
      <p:ext uri="{BB962C8B-B14F-4D97-AF65-F5344CB8AC3E}">
        <p14:creationId xmlns:p14="http://schemas.microsoft.com/office/powerpoint/2010/main" val="916473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通訊的另一條規則是大小。人們在相互交流時，他們發送的訊息通常會分成較小的部分或較短的句子。這些句子的大小限制為接收者一次可以處理的</a:t>
            </a:r>
            <a:r>
              <a:rPr lang="zh-TW" altLang="en-US" dirty="0" smtClean="0"/>
              <a:t>大小</a:t>
            </a:r>
            <a:endParaRPr lang="en-US" altLang="zh-TW" dirty="0" smtClean="0"/>
          </a:p>
          <a:p>
            <a:r>
              <a:rPr lang="zh-TW" altLang="en-US" dirty="0"/>
              <a:t>將一條長訊息透過網路從一台主機發送到另一台主機時，也必須將其分為許多小</a:t>
            </a:r>
            <a:r>
              <a:rPr lang="zh-TW" altLang="en-US" dirty="0" smtClean="0"/>
              <a:t>片段</a:t>
            </a:r>
            <a:endParaRPr lang="en-US" altLang="zh-TW" dirty="0" smtClean="0"/>
          </a:p>
          <a:p>
            <a:pPr lvl="1"/>
            <a:r>
              <a:rPr lang="zh-TW" altLang="en-US" dirty="0"/>
              <a:t>控制網路中傳送的訊息片段（訊框）大小的規則非常嚴格。並且不同的通道有不同的規則。訊框太長或太短都無法</a:t>
            </a:r>
            <a:r>
              <a:rPr lang="zh-TW" altLang="en-US" dirty="0" smtClean="0"/>
              <a:t>傳送</a:t>
            </a:r>
            <a:endParaRPr lang="en-US" altLang="zh-TW" dirty="0" smtClean="0"/>
          </a:p>
          <a:p>
            <a:pPr lvl="1"/>
            <a:r>
              <a:rPr lang="zh-TW" altLang="en-US" dirty="0"/>
              <a:t>訊框大小限制規則要求來源主機將長訊息分割為同時符合最小和最大長度要求的多個片段。這被稱為</a:t>
            </a:r>
            <a:r>
              <a:rPr lang="zh-TW" altLang="en-US" dirty="0" smtClean="0">
                <a:solidFill>
                  <a:schemeClr val="accent4"/>
                </a:solidFill>
              </a:rPr>
              <a:t>分段 </a:t>
            </a:r>
            <a:r>
              <a:rPr lang="en-US" altLang="zh-TW" dirty="0" smtClean="0">
                <a:solidFill>
                  <a:schemeClr val="accent4"/>
                </a:solidFill>
              </a:rPr>
              <a:t>(segmenting)</a:t>
            </a:r>
          </a:p>
          <a:p>
            <a:pPr lvl="1"/>
            <a:r>
              <a:rPr lang="zh-TW" altLang="en-US" dirty="0" smtClean="0"/>
              <a:t>每</a:t>
            </a:r>
            <a:r>
              <a:rPr lang="zh-TW" altLang="en-US" dirty="0"/>
              <a:t>個分段都單獨封裝在包含位址資訊的訊框中，並透過網路發送。在接收主機上，這些訊息將被解封裝和重新組合，以供加工和解譯</a:t>
            </a:r>
          </a:p>
        </p:txBody>
      </p:sp>
      <p:sp>
        <p:nvSpPr>
          <p:cNvPr id="3" name="標題 2"/>
          <p:cNvSpPr>
            <a:spLocks noGrp="1"/>
          </p:cNvSpPr>
          <p:nvPr>
            <p:ph type="title"/>
          </p:nvPr>
        </p:nvSpPr>
        <p:spPr/>
        <p:txBody>
          <a:bodyPr>
            <a:normAutofit/>
          </a:bodyPr>
          <a:lstStyle/>
          <a:p>
            <a:r>
              <a:rPr lang="zh-TW" altLang="en-US" dirty="0"/>
              <a:t>訊息</a:t>
            </a:r>
            <a:r>
              <a:rPr lang="zh-TW" altLang="en-US" dirty="0" smtClean="0"/>
              <a:t>大小</a:t>
            </a:r>
            <a:endParaRPr lang="zh-TW" altLang="en-US" dirty="0"/>
          </a:p>
        </p:txBody>
      </p:sp>
      <p:pic>
        <p:nvPicPr>
          <p:cNvPr id="4" name="圖片 3"/>
          <p:cNvPicPr>
            <a:picLocks noChangeAspect="1"/>
          </p:cNvPicPr>
          <p:nvPr/>
        </p:nvPicPr>
        <p:blipFill>
          <a:blip r:embed="rId2"/>
          <a:stretch>
            <a:fillRect/>
          </a:stretch>
        </p:blipFill>
        <p:spPr>
          <a:xfrm>
            <a:off x="2536722" y="4631385"/>
            <a:ext cx="2873109" cy="1677975"/>
          </a:xfrm>
          <a:prstGeom prst="rect">
            <a:avLst/>
          </a:prstGeom>
        </p:spPr>
      </p:pic>
    </p:spTree>
    <p:extLst>
      <p:ext uri="{BB962C8B-B14F-4D97-AF65-F5344CB8AC3E}">
        <p14:creationId xmlns:p14="http://schemas.microsoft.com/office/powerpoint/2010/main" val="879767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title"/>
          </p:nvPr>
        </p:nvSpPr>
        <p:spPr/>
        <p:txBody>
          <a:bodyPr/>
          <a:lstStyle/>
          <a:p>
            <a:r>
              <a:rPr lang="zh-TW" altLang="en-US" dirty="0"/>
              <a:t>訊息大小</a:t>
            </a:r>
            <a:endParaRPr lang="en-US" altLang="zh-TW" dirty="0" smtClean="0"/>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b="7101"/>
          <a:stretch>
            <a:fillRect/>
          </a:stretch>
        </p:blipFill>
        <p:spPr bwMode="auto">
          <a:xfrm>
            <a:off x="2742074" y="270387"/>
            <a:ext cx="4868863" cy="59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6918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39713" y="914400"/>
            <a:ext cx="8578850" cy="2787446"/>
          </a:xfrm>
        </p:spPr>
        <p:txBody>
          <a:bodyPr>
            <a:normAutofit/>
          </a:bodyPr>
          <a:lstStyle/>
          <a:p>
            <a:r>
              <a:rPr lang="zh-TW" altLang="en-US" dirty="0"/>
              <a:t>時序也是影響對方接收和了解訊息的另一因素。人們透過時序來控制講話的時機、語速以及等待回應的時長。這些都是約定的</a:t>
            </a:r>
            <a:r>
              <a:rPr lang="zh-TW" altLang="en-US" dirty="0" smtClean="0"/>
              <a:t>規則</a:t>
            </a:r>
            <a:endParaRPr lang="en-US" altLang="zh-TW" dirty="0" smtClean="0"/>
          </a:p>
          <a:p>
            <a:r>
              <a:rPr lang="zh-TW" altLang="en-US" dirty="0" smtClean="0">
                <a:solidFill>
                  <a:schemeClr val="accent4"/>
                </a:solidFill>
              </a:rPr>
              <a:t>存取方法 </a:t>
            </a:r>
            <a:r>
              <a:rPr lang="en-US" altLang="zh-TW" dirty="0" smtClean="0">
                <a:solidFill>
                  <a:schemeClr val="accent4"/>
                </a:solidFill>
              </a:rPr>
              <a:t>(access method) </a:t>
            </a:r>
            <a:r>
              <a:rPr lang="zh-TW" altLang="en-US" dirty="0" smtClean="0"/>
              <a:t>決定</a:t>
            </a:r>
            <a:r>
              <a:rPr lang="zh-TW" altLang="en-US" dirty="0"/>
              <a:t>人們可以發送訊息的時間。這種時序規則取決於環境。例如，當你有話要說時才會發言。在這種環境下，一個人要講話，必須等到沒有其他人在講話時才能開口。如果兩個人同時講話，就會發生資訊碰撞，兩人必須作出讓步，重新開始</a:t>
            </a:r>
            <a:endParaRPr lang="en-US" altLang="zh-TW" dirty="0" smtClean="0"/>
          </a:p>
          <a:p>
            <a:endParaRPr lang="zh-TW" altLang="en-US" dirty="0"/>
          </a:p>
        </p:txBody>
      </p:sp>
      <p:sp>
        <p:nvSpPr>
          <p:cNvPr id="3" name="標題 2"/>
          <p:cNvSpPr>
            <a:spLocks noGrp="1"/>
          </p:cNvSpPr>
          <p:nvPr>
            <p:ph type="title"/>
          </p:nvPr>
        </p:nvSpPr>
        <p:spPr/>
        <p:txBody>
          <a:bodyPr>
            <a:normAutofit/>
          </a:bodyPr>
          <a:lstStyle/>
          <a:p>
            <a:r>
              <a:rPr lang="zh-TW" altLang="en-US" dirty="0"/>
              <a:t>訊息</a:t>
            </a:r>
            <a:r>
              <a:rPr lang="zh-TW" altLang="en-US" dirty="0" smtClean="0"/>
              <a:t>時序</a:t>
            </a:r>
            <a:endParaRPr lang="zh-TW" altLang="en-US" dirty="0"/>
          </a:p>
        </p:txBody>
      </p:sp>
      <p:sp>
        <p:nvSpPr>
          <p:cNvPr id="6" name="文字版面配置區 5"/>
          <p:cNvSpPr>
            <a:spLocks noGrp="1"/>
          </p:cNvSpPr>
          <p:nvPr>
            <p:ph type="body" sz="quarter" idx="11"/>
          </p:nvPr>
        </p:nvSpPr>
        <p:spPr>
          <a:xfrm>
            <a:off x="245809" y="3583858"/>
            <a:ext cx="5196346" cy="2695021"/>
          </a:xfrm>
        </p:spPr>
        <p:txBody>
          <a:bodyPr/>
          <a:lstStyle/>
          <a:p>
            <a:r>
              <a:rPr lang="zh-TW" altLang="en-US" dirty="0"/>
              <a:t>電腦也必須定義存取方法。網路主機需要存取方法來獲知可開始傳送訊息的時間以及在出錯時回應的方式</a:t>
            </a:r>
          </a:p>
        </p:txBody>
      </p:sp>
      <p:graphicFrame>
        <p:nvGraphicFramePr>
          <p:cNvPr id="4" name="物件 3"/>
          <p:cNvGraphicFramePr>
            <a:graphicFrameLocks noChangeAspect="1"/>
          </p:cNvGraphicFramePr>
          <p:nvPr>
            <p:extLst>
              <p:ext uri="{D42A27DB-BD31-4B8C-83A1-F6EECF244321}">
                <p14:modId xmlns:p14="http://schemas.microsoft.com/office/powerpoint/2010/main" val="3379903410"/>
              </p:ext>
            </p:extLst>
          </p:nvPr>
        </p:nvGraphicFramePr>
        <p:xfrm>
          <a:off x="5581850" y="3215148"/>
          <a:ext cx="1462553" cy="2218480"/>
        </p:xfrm>
        <a:graphic>
          <a:graphicData uri="http://schemas.openxmlformats.org/presentationml/2006/ole">
            <mc:AlternateContent xmlns:mc="http://schemas.openxmlformats.org/markup-compatibility/2006">
              <mc:Choice xmlns:v="urn:schemas-microsoft-com:vml" Requires="v">
                <p:oleObj spid="_x0000_s122940" r:id="rId3" imgW="2260080" imgH="3428280" progId="">
                  <p:embed/>
                </p:oleObj>
              </mc:Choice>
              <mc:Fallback>
                <p:oleObj r:id="rId3" imgW="2260080" imgH="3428280" progId="">
                  <p:embed/>
                  <p:pic>
                    <p:nvPicPr>
                      <p:cNvPr id="0" name=""/>
                      <p:cNvPicPr/>
                      <p:nvPr/>
                    </p:nvPicPr>
                    <p:blipFill>
                      <a:blip r:embed="rId4"/>
                      <a:stretch>
                        <a:fillRect/>
                      </a:stretch>
                    </p:blipFill>
                    <p:spPr>
                      <a:xfrm>
                        <a:off x="5581850" y="3215148"/>
                        <a:ext cx="1462553" cy="221848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2780162129"/>
              </p:ext>
            </p:extLst>
          </p:nvPr>
        </p:nvGraphicFramePr>
        <p:xfrm>
          <a:off x="7044403" y="3215148"/>
          <a:ext cx="1478987" cy="2629310"/>
        </p:xfrm>
        <a:graphic>
          <a:graphicData uri="http://schemas.openxmlformats.org/presentationml/2006/ole">
            <mc:AlternateContent xmlns:mc="http://schemas.openxmlformats.org/markup-compatibility/2006">
              <mc:Choice xmlns:v="urn:schemas-microsoft-com:vml" Requires="v">
                <p:oleObj spid="_x0000_s122941" r:id="rId5" imgW="2285640" imgH="4063320" progId="">
                  <p:embed/>
                </p:oleObj>
              </mc:Choice>
              <mc:Fallback>
                <p:oleObj r:id="rId5" imgW="2285640" imgH="4063320" progId="">
                  <p:embed/>
                  <p:pic>
                    <p:nvPicPr>
                      <p:cNvPr id="0" name=""/>
                      <p:cNvPicPr/>
                      <p:nvPr/>
                    </p:nvPicPr>
                    <p:blipFill>
                      <a:blip r:embed="rId6"/>
                      <a:stretch>
                        <a:fillRect/>
                      </a:stretch>
                    </p:blipFill>
                    <p:spPr>
                      <a:xfrm>
                        <a:off x="7044403" y="3215148"/>
                        <a:ext cx="1478987" cy="2629310"/>
                      </a:xfrm>
                      <a:prstGeom prst="rect">
                        <a:avLst/>
                      </a:prstGeom>
                    </p:spPr>
                  </p:pic>
                </p:oleObj>
              </mc:Fallback>
            </mc:AlternateContent>
          </a:graphicData>
        </a:graphic>
      </p:graphicFrame>
    </p:spTree>
    <p:extLst>
      <p:ext uri="{BB962C8B-B14F-4D97-AF65-F5344CB8AC3E}">
        <p14:creationId xmlns:p14="http://schemas.microsoft.com/office/powerpoint/2010/main" val="2480129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時序還影響著可以發送的資訊量和傳送</a:t>
            </a:r>
            <a:r>
              <a:rPr lang="zh-TW" altLang="en-US" dirty="0" smtClean="0"/>
              <a:t>速度</a:t>
            </a:r>
            <a:endParaRPr lang="en-US" altLang="zh-TW" dirty="0" smtClean="0"/>
          </a:p>
          <a:p>
            <a:pPr lvl="1"/>
            <a:r>
              <a:rPr lang="zh-TW" altLang="en-US" dirty="0" smtClean="0"/>
              <a:t>如果</a:t>
            </a:r>
            <a:r>
              <a:rPr lang="zh-TW" altLang="en-US" dirty="0"/>
              <a:t>一個人講話太快，對方就難以聽清和</a:t>
            </a:r>
            <a:r>
              <a:rPr lang="zh-TW" altLang="en-US" dirty="0" smtClean="0"/>
              <a:t>了解，接收者</a:t>
            </a:r>
            <a:r>
              <a:rPr lang="zh-TW" altLang="en-US" dirty="0"/>
              <a:t>需要要求發送者減慢</a:t>
            </a:r>
            <a:r>
              <a:rPr lang="zh-TW" altLang="en-US" dirty="0" smtClean="0"/>
              <a:t>速度</a:t>
            </a:r>
            <a:endParaRPr lang="en-US" altLang="zh-TW" dirty="0" smtClean="0"/>
          </a:p>
          <a:p>
            <a:pPr lvl="1"/>
            <a:r>
              <a:rPr lang="zh-TW" altLang="en-US" dirty="0" smtClean="0"/>
              <a:t>在</a:t>
            </a:r>
            <a:r>
              <a:rPr lang="zh-TW" altLang="en-US" dirty="0"/>
              <a:t>網路通訊中，發送主機發送訊息的速度可能會快於目的主機接收和處理的速度。來源主機和目的主機使用</a:t>
            </a:r>
            <a:r>
              <a:rPr lang="zh-TW" altLang="en-US" dirty="0">
                <a:solidFill>
                  <a:schemeClr val="accent4"/>
                </a:solidFill>
              </a:rPr>
              <a:t>流量</a:t>
            </a:r>
            <a:r>
              <a:rPr lang="zh-TW" altLang="en-US" dirty="0" smtClean="0">
                <a:solidFill>
                  <a:schemeClr val="accent4"/>
                </a:solidFill>
              </a:rPr>
              <a:t>控制 </a:t>
            </a:r>
            <a:r>
              <a:rPr lang="en-US" altLang="zh-TW" dirty="0" smtClean="0">
                <a:solidFill>
                  <a:schemeClr val="accent4"/>
                </a:solidFill>
              </a:rPr>
              <a:t>(flow control) </a:t>
            </a:r>
            <a:r>
              <a:rPr lang="zh-TW" altLang="en-US" dirty="0" smtClean="0"/>
              <a:t>來</a:t>
            </a:r>
            <a:r>
              <a:rPr lang="zh-TW" altLang="en-US" dirty="0"/>
              <a:t>協商成功通訊的正確</a:t>
            </a:r>
            <a:r>
              <a:rPr lang="zh-TW" altLang="en-US" dirty="0" smtClean="0"/>
              <a:t>時序</a:t>
            </a:r>
            <a:endParaRPr lang="en-US" altLang="zh-TW" dirty="0" smtClean="0"/>
          </a:p>
          <a:p>
            <a:r>
              <a:rPr lang="zh-TW" altLang="en-US" dirty="0"/>
              <a:t>如果一個人提問之後在合理的時間內沒有得到回答，就會認為沒有獲得回答並作出對應的反應</a:t>
            </a:r>
            <a:r>
              <a:rPr lang="zh-TW" altLang="en-US" dirty="0" smtClean="0"/>
              <a:t>，此</a:t>
            </a:r>
            <a:r>
              <a:rPr lang="zh-TW" altLang="en-US" dirty="0"/>
              <a:t>人可能會重複這個問題，也可能繼續</a:t>
            </a:r>
            <a:r>
              <a:rPr lang="zh-TW" altLang="en-US" dirty="0" smtClean="0"/>
              <a:t>談話</a:t>
            </a:r>
            <a:endParaRPr lang="en-US" altLang="zh-TW" dirty="0" smtClean="0"/>
          </a:p>
          <a:p>
            <a:pPr lvl="1"/>
            <a:r>
              <a:rPr lang="zh-TW" altLang="en-US" dirty="0" smtClean="0"/>
              <a:t>網路</a:t>
            </a:r>
            <a:r>
              <a:rPr lang="zh-TW" altLang="en-US" dirty="0"/>
              <a:t>主機也會使用規則來指定等待回應的時長，以及在</a:t>
            </a:r>
            <a:r>
              <a:rPr lang="zh-TW" altLang="en-US" dirty="0">
                <a:solidFill>
                  <a:schemeClr val="accent4"/>
                </a:solidFill>
              </a:rPr>
              <a:t>回應逾</a:t>
            </a:r>
            <a:r>
              <a:rPr lang="zh-TW" altLang="en-US" dirty="0" smtClean="0">
                <a:solidFill>
                  <a:schemeClr val="accent4"/>
                </a:solidFill>
              </a:rPr>
              <a:t>時 </a:t>
            </a:r>
            <a:r>
              <a:rPr lang="en-US" altLang="zh-TW" dirty="0" smtClean="0">
                <a:solidFill>
                  <a:schemeClr val="accent4"/>
                </a:solidFill>
              </a:rPr>
              <a:t>(</a:t>
            </a:r>
            <a:r>
              <a:rPr lang="en-US" altLang="zh-TW" dirty="0">
                <a:solidFill>
                  <a:schemeClr val="accent4"/>
                </a:solidFill>
              </a:rPr>
              <a:t>response </a:t>
            </a:r>
            <a:r>
              <a:rPr lang="en-US" altLang="zh-TW" dirty="0" smtClean="0">
                <a:solidFill>
                  <a:schemeClr val="accent4"/>
                </a:solidFill>
              </a:rPr>
              <a:t>timeout) </a:t>
            </a:r>
            <a:r>
              <a:rPr lang="zh-TW" altLang="en-US" dirty="0" smtClean="0"/>
              <a:t>的</a:t>
            </a:r>
            <a:r>
              <a:rPr lang="zh-TW" altLang="en-US" dirty="0"/>
              <a:t>情況下執行什麼操作</a:t>
            </a:r>
          </a:p>
        </p:txBody>
      </p:sp>
      <p:sp>
        <p:nvSpPr>
          <p:cNvPr id="3" name="標題 2"/>
          <p:cNvSpPr>
            <a:spLocks noGrp="1"/>
          </p:cNvSpPr>
          <p:nvPr>
            <p:ph type="title"/>
          </p:nvPr>
        </p:nvSpPr>
        <p:spPr/>
        <p:txBody>
          <a:bodyPr/>
          <a:lstStyle/>
          <a:p>
            <a:r>
              <a:rPr lang="zh-TW" altLang="en-US" dirty="0"/>
              <a:t>訊息時序</a:t>
            </a:r>
          </a:p>
        </p:txBody>
      </p:sp>
    </p:spTree>
    <p:extLst>
      <p:ext uri="{BB962C8B-B14F-4D97-AF65-F5344CB8AC3E}">
        <p14:creationId xmlns:p14="http://schemas.microsoft.com/office/powerpoint/2010/main" val="368801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smtClean="0"/>
              <a:t>有時候，我們需要與某個人交流資訊。而在另一些時候，我們需要同時與一群人甚至同一區域的所有人交流資訊。例如兩個人之間的交談就是一對一傳輸。當一組接收者需要同時接收同一條訊息時，就需要採用一對多或一對全體訊息傳輸</a:t>
            </a:r>
            <a:endParaRPr lang="en-US" altLang="zh-TW" dirty="0" smtClean="0"/>
          </a:p>
          <a:p>
            <a:r>
              <a:rPr lang="zh-TW" altLang="en-US" dirty="0" smtClean="0"/>
              <a:t>有時訊息的發送者還要確認訊息是否成功發送到目的地。此時需要向發送者發送</a:t>
            </a:r>
            <a:r>
              <a:rPr lang="zh-TW" altLang="en-US" dirty="0" smtClean="0">
                <a:solidFill>
                  <a:schemeClr val="accent4"/>
                </a:solidFill>
              </a:rPr>
              <a:t>確認回執 </a:t>
            </a:r>
            <a:r>
              <a:rPr lang="en-US" altLang="zh-TW" dirty="0" smtClean="0">
                <a:solidFill>
                  <a:schemeClr val="accent4"/>
                </a:solidFill>
              </a:rPr>
              <a:t>(acknowledgement)</a:t>
            </a:r>
            <a:r>
              <a:rPr lang="zh-TW" altLang="en-US" dirty="0" smtClean="0"/>
              <a:t>。不需要確認的訊息傳輸選項稱為“</a:t>
            </a:r>
            <a:r>
              <a:rPr lang="zh-TW" altLang="en-US" dirty="0" smtClean="0">
                <a:solidFill>
                  <a:schemeClr val="accent4"/>
                </a:solidFill>
              </a:rPr>
              <a:t>無確認 </a:t>
            </a:r>
            <a:r>
              <a:rPr lang="en-US" altLang="zh-TW" dirty="0" smtClean="0">
                <a:solidFill>
                  <a:schemeClr val="accent4"/>
                </a:solidFill>
              </a:rPr>
              <a:t>(unacknowledged)</a:t>
            </a:r>
            <a:r>
              <a:rPr lang="zh-TW" altLang="en-US" dirty="0" smtClean="0"/>
              <a:t>”</a:t>
            </a:r>
            <a:endParaRPr lang="en-US" altLang="zh-TW" dirty="0" smtClean="0"/>
          </a:p>
          <a:p>
            <a:r>
              <a:rPr lang="zh-TW" altLang="en-US" dirty="0"/>
              <a:t>一對一訊息模式稱為</a:t>
            </a:r>
            <a:r>
              <a:rPr lang="zh-TW" altLang="en-US" dirty="0">
                <a:solidFill>
                  <a:schemeClr val="accent4"/>
                </a:solidFill>
              </a:rPr>
              <a:t>單點</a:t>
            </a:r>
            <a:r>
              <a:rPr lang="zh-TW" altLang="en-US" dirty="0" smtClean="0">
                <a:solidFill>
                  <a:schemeClr val="accent4"/>
                </a:solidFill>
              </a:rPr>
              <a:t>傳送 </a:t>
            </a:r>
            <a:r>
              <a:rPr lang="en-US" altLang="zh-TW" dirty="0" smtClean="0">
                <a:solidFill>
                  <a:schemeClr val="accent4"/>
                </a:solidFill>
              </a:rPr>
              <a:t>(unicast)</a:t>
            </a:r>
            <a:r>
              <a:rPr lang="zh-TW" altLang="en-US" dirty="0" smtClean="0"/>
              <a:t>，</a:t>
            </a:r>
            <a:r>
              <a:rPr lang="zh-TW" altLang="en-US" dirty="0"/>
              <a:t>即訊息只有一個目的位</a:t>
            </a:r>
            <a:r>
              <a:rPr lang="zh-TW" altLang="en-US" dirty="0" smtClean="0"/>
              <a:t>址</a:t>
            </a:r>
            <a:endParaRPr lang="en-US" altLang="zh-TW" dirty="0" smtClean="0"/>
          </a:p>
          <a:p>
            <a:r>
              <a:rPr lang="zh-TW" altLang="en-US" dirty="0"/>
              <a:t>如果主機需要用一對多傳輸選項發送訊息，則稱為</a:t>
            </a:r>
            <a:r>
              <a:rPr lang="zh-TW" altLang="en-US" dirty="0">
                <a:solidFill>
                  <a:schemeClr val="accent4"/>
                </a:solidFill>
              </a:rPr>
              <a:t>多點</a:t>
            </a:r>
            <a:r>
              <a:rPr lang="zh-TW" altLang="en-US" dirty="0" smtClean="0">
                <a:solidFill>
                  <a:schemeClr val="accent4"/>
                </a:solidFill>
              </a:rPr>
              <a:t>傳送 </a:t>
            </a:r>
            <a:r>
              <a:rPr lang="en-US" altLang="zh-TW" dirty="0" smtClean="0">
                <a:solidFill>
                  <a:schemeClr val="accent4"/>
                </a:solidFill>
              </a:rPr>
              <a:t>(multicast)</a:t>
            </a:r>
            <a:r>
              <a:rPr lang="zh-TW" altLang="en-US" dirty="0" smtClean="0"/>
              <a:t>。</a:t>
            </a:r>
            <a:r>
              <a:rPr lang="zh-TW" altLang="en-US" dirty="0"/>
              <a:t>多點傳送是指同時發送同一條訊息到一組目的</a:t>
            </a:r>
            <a:r>
              <a:rPr lang="zh-TW" altLang="en-US" dirty="0" smtClean="0"/>
              <a:t>主機</a:t>
            </a:r>
            <a:endParaRPr lang="en-US" altLang="zh-TW" dirty="0" smtClean="0"/>
          </a:p>
          <a:p>
            <a:r>
              <a:rPr lang="zh-TW" altLang="en-US" dirty="0"/>
              <a:t>如果網路上所有主機都需要同時接收該訊息，則使用</a:t>
            </a:r>
            <a:r>
              <a:rPr lang="zh-TW" altLang="en-US" dirty="0" smtClean="0">
                <a:solidFill>
                  <a:schemeClr val="accent4"/>
                </a:solidFill>
              </a:rPr>
              <a:t>廣播 </a:t>
            </a:r>
            <a:r>
              <a:rPr lang="en-US" altLang="zh-TW" dirty="0" smtClean="0">
                <a:solidFill>
                  <a:schemeClr val="accent4"/>
                </a:solidFill>
              </a:rPr>
              <a:t>(broadcast)</a:t>
            </a:r>
            <a:r>
              <a:rPr lang="zh-TW" altLang="en-US" dirty="0" smtClean="0"/>
              <a:t>。</a:t>
            </a:r>
            <a:r>
              <a:rPr lang="zh-TW" altLang="en-US" dirty="0"/>
              <a:t>廣播代表一對全體的訊息傳輸選項。此外，主機還可以要求是否需要對訊息作出確認</a:t>
            </a:r>
          </a:p>
        </p:txBody>
      </p:sp>
      <p:sp>
        <p:nvSpPr>
          <p:cNvPr id="3" name="標題 2"/>
          <p:cNvSpPr>
            <a:spLocks noGrp="1"/>
          </p:cNvSpPr>
          <p:nvPr>
            <p:ph type="title"/>
          </p:nvPr>
        </p:nvSpPr>
        <p:spPr/>
        <p:txBody>
          <a:bodyPr/>
          <a:lstStyle/>
          <a:p>
            <a:r>
              <a:rPr lang="zh-TW" altLang="en-US" dirty="0" smtClean="0"/>
              <a:t>訊息傳輸選項</a:t>
            </a:r>
            <a:endParaRPr lang="zh-TW" altLang="en-US" dirty="0"/>
          </a:p>
        </p:txBody>
      </p:sp>
    </p:spTree>
    <p:extLst>
      <p:ext uri="{BB962C8B-B14F-4D97-AF65-F5344CB8AC3E}">
        <p14:creationId xmlns:p14="http://schemas.microsoft.com/office/powerpoint/2010/main" val="260118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訊息傳輸選項</a:t>
            </a:r>
          </a:p>
        </p:txBody>
      </p:sp>
      <p:graphicFrame>
        <p:nvGraphicFramePr>
          <p:cNvPr id="3" name="物件 2"/>
          <p:cNvGraphicFramePr>
            <a:graphicFrameLocks noChangeAspect="1"/>
          </p:cNvGraphicFramePr>
          <p:nvPr>
            <p:extLst>
              <p:ext uri="{D42A27DB-BD31-4B8C-83A1-F6EECF244321}">
                <p14:modId xmlns:p14="http://schemas.microsoft.com/office/powerpoint/2010/main" val="4290883776"/>
              </p:ext>
            </p:extLst>
          </p:nvPr>
        </p:nvGraphicFramePr>
        <p:xfrm>
          <a:off x="229702" y="1681315"/>
          <a:ext cx="3981965" cy="3961376"/>
        </p:xfrm>
        <a:graphic>
          <a:graphicData uri="http://schemas.openxmlformats.org/presentationml/2006/ole">
            <mc:AlternateContent xmlns:mc="http://schemas.openxmlformats.org/markup-compatibility/2006">
              <mc:Choice xmlns:v="urn:schemas-microsoft-com:vml" Requires="v">
                <p:oleObj spid="_x0000_s123962" r:id="rId3" imgW="5218920" imgH="5193360" progId="">
                  <p:embed/>
                </p:oleObj>
              </mc:Choice>
              <mc:Fallback>
                <p:oleObj r:id="rId3" imgW="5218920" imgH="5193360" progId="">
                  <p:embed/>
                  <p:pic>
                    <p:nvPicPr>
                      <p:cNvPr id="0" name=""/>
                      <p:cNvPicPr/>
                      <p:nvPr/>
                    </p:nvPicPr>
                    <p:blipFill>
                      <a:blip r:embed="rId4"/>
                      <a:stretch>
                        <a:fillRect/>
                      </a:stretch>
                    </p:blipFill>
                    <p:spPr>
                      <a:xfrm>
                        <a:off x="229702" y="1681315"/>
                        <a:ext cx="3981965" cy="3961376"/>
                      </a:xfrm>
                      <a:prstGeom prst="rect">
                        <a:avLst/>
                      </a:prstGeom>
                    </p:spPr>
                  </p:pic>
                </p:oleObj>
              </mc:Fallback>
            </mc:AlternateContent>
          </a:graphicData>
        </a:graphic>
      </p:graphicFrame>
      <p:graphicFrame>
        <p:nvGraphicFramePr>
          <p:cNvPr id="4" name="物件 3"/>
          <p:cNvGraphicFramePr>
            <a:graphicFrameLocks noChangeAspect="1"/>
          </p:cNvGraphicFramePr>
          <p:nvPr>
            <p:extLst>
              <p:ext uri="{D42A27DB-BD31-4B8C-83A1-F6EECF244321}">
                <p14:modId xmlns:p14="http://schemas.microsoft.com/office/powerpoint/2010/main" val="448550471"/>
              </p:ext>
            </p:extLst>
          </p:nvPr>
        </p:nvGraphicFramePr>
        <p:xfrm>
          <a:off x="4481562" y="2058014"/>
          <a:ext cx="4337001" cy="3584677"/>
        </p:xfrm>
        <a:graphic>
          <a:graphicData uri="http://schemas.openxmlformats.org/presentationml/2006/ole">
            <mc:AlternateContent xmlns:mc="http://schemas.openxmlformats.org/markup-compatibility/2006">
              <mc:Choice xmlns:v="urn:schemas-microsoft-com:vml" Requires="v">
                <p:oleObj spid="_x0000_s123963" r:id="rId5" imgW="5409360" imgH="4469760" progId="">
                  <p:embed/>
                </p:oleObj>
              </mc:Choice>
              <mc:Fallback>
                <p:oleObj r:id="rId5" imgW="5409360" imgH="4469760" progId="">
                  <p:embed/>
                  <p:pic>
                    <p:nvPicPr>
                      <p:cNvPr id="0" name=""/>
                      <p:cNvPicPr/>
                      <p:nvPr/>
                    </p:nvPicPr>
                    <p:blipFill>
                      <a:blip r:embed="rId6"/>
                      <a:stretch>
                        <a:fillRect/>
                      </a:stretch>
                    </p:blipFill>
                    <p:spPr>
                      <a:xfrm>
                        <a:off x="4481562" y="2058014"/>
                        <a:ext cx="4337001" cy="3584677"/>
                      </a:xfrm>
                      <a:prstGeom prst="rect">
                        <a:avLst/>
                      </a:prstGeom>
                    </p:spPr>
                  </p:pic>
                </p:oleObj>
              </mc:Fallback>
            </mc:AlternateContent>
          </a:graphicData>
        </a:graphic>
      </p:graphicFrame>
    </p:spTree>
    <p:extLst>
      <p:ext uri="{BB962C8B-B14F-4D97-AF65-F5344CB8AC3E}">
        <p14:creationId xmlns:p14="http://schemas.microsoft.com/office/powerpoint/2010/main" val="1924269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en-US" altLang="zh-TW" dirty="0" smtClean="0"/>
              <a:t>3.2</a:t>
            </a:r>
            <a:br>
              <a:rPr lang="en-US" altLang="zh-TW" dirty="0" smtClean="0"/>
            </a:br>
            <a:r>
              <a:rPr lang="zh-TW" altLang="en-US" dirty="0" smtClean="0"/>
              <a:t>網路協定和標準</a:t>
            </a:r>
            <a:endParaRPr lang="en-US" altLang="zh-TW" dirty="0"/>
          </a:p>
        </p:txBody>
      </p:sp>
    </p:spTree>
    <p:extLst>
      <p:ext uri="{BB962C8B-B14F-4D97-AF65-F5344CB8AC3E}">
        <p14:creationId xmlns:p14="http://schemas.microsoft.com/office/powerpoint/2010/main" val="885026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簡介</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886479749"/>
              </p:ext>
            </p:extLst>
          </p:nvPr>
        </p:nvGraphicFramePr>
        <p:xfrm>
          <a:off x="452628" y="1379998"/>
          <a:ext cx="8143007" cy="3767188"/>
        </p:xfrm>
        <a:graphic>
          <a:graphicData uri="http://schemas.openxmlformats.org/presentationml/2006/ole">
            <mc:AlternateContent xmlns:mc="http://schemas.openxmlformats.org/markup-compatibility/2006">
              <mc:Choice xmlns:v="urn:schemas-microsoft-com:vml" Requires="v">
                <p:oleObj spid="_x0000_s1146" r:id="rId3" imgW="6945840" imgH="3212640" progId="">
                  <p:embed/>
                </p:oleObj>
              </mc:Choice>
              <mc:Fallback>
                <p:oleObj r:id="rId3" imgW="6945840" imgH="3212640" progId="">
                  <p:embed/>
                  <p:pic>
                    <p:nvPicPr>
                      <p:cNvPr id="0" name=""/>
                      <p:cNvPicPr/>
                      <p:nvPr/>
                    </p:nvPicPr>
                    <p:blipFill>
                      <a:blip r:embed="rId4"/>
                      <a:stretch>
                        <a:fillRect/>
                      </a:stretch>
                    </p:blipFill>
                    <p:spPr>
                      <a:xfrm>
                        <a:off x="452628" y="1379998"/>
                        <a:ext cx="8143007" cy="376718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就像人際交往一樣，多種網路和電腦協定也必須進行互動和協同工作以成功完成網路</a:t>
            </a:r>
            <a:r>
              <a:rPr lang="zh-TW" altLang="en-US" dirty="0" smtClean="0"/>
              <a:t>通訊</a:t>
            </a:r>
            <a:endParaRPr lang="en-US" altLang="zh-TW" dirty="0" smtClean="0"/>
          </a:p>
          <a:p>
            <a:r>
              <a:rPr lang="zh-TW" altLang="en-US" dirty="0" smtClean="0"/>
              <a:t>執行</a:t>
            </a:r>
            <a:r>
              <a:rPr lang="zh-TW" altLang="en-US" dirty="0"/>
              <a:t>某種通訊功能所需的一組內在相關協定稱為</a:t>
            </a:r>
            <a:r>
              <a:rPr lang="zh-TW" altLang="en-US" dirty="0">
                <a:solidFill>
                  <a:schemeClr val="accent4"/>
                </a:solidFill>
              </a:rPr>
              <a:t>協定</a:t>
            </a:r>
            <a:r>
              <a:rPr lang="zh-TW" altLang="en-US" dirty="0" smtClean="0">
                <a:solidFill>
                  <a:schemeClr val="accent4"/>
                </a:solidFill>
              </a:rPr>
              <a:t>套件 </a:t>
            </a:r>
            <a:r>
              <a:rPr lang="en-US" altLang="zh-TW" dirty="0" smtClean="0">
                <a:solidFill>
                  <a:schemeClr val="accent4"/>
                </a:solidFill>
              </a:rPr>
              <a:t>(</a:t>
            </a:r>
            <a:r>
              <a:rPr lang="en-US" altLang="zh-TW" dirty="0">
                <a:solidFill>
                  <a:schemeClr val="accent4"/>
                </a:solidFill>
              </a:rPr>
              <a:t>protocol </a:t>
            </a:r>
            <a:r>
              <a:rPr lang="en-US" altLang="zh-TW" dirty="0" smtClean="0">
                <a:solidFill>
                  <a:schemeClr val="accent4"/>
                </a:solidFill>
              </a:rPr>
              <a:t>suite)</a:t>
            </a:r>
            <a:endParaRPr lang="en-US" altLang="zh-TW" dirty="0" smtClean="0"/>
          </a:p>
          <a:p>
            <a:pPr lvl="1"/>
            <a:r>
              <a:rPr lang="zh-TW" altLang="en-US" dirty="0" smtClean="0"/>
              <a:t>協定</a:t>
            </a:r>
            <a:r>
              <a:rPr lang="zh-TW" altLang="en-US" dirty="0"/>
              <a:t>套件由主機和網路裝置在軟體、硬體或同時在這兩者中實</a:t>
            </a:r>
            <a:r>
              <a:rPr lang="zh-TW" altLang="en-US" dirty="0" smtClean="0"/>
              <a:t>作</a:t>
            </a:r>
            <a:endParaRPr lang="en-US" altLang="zh-TW" dirty="0" smtClean="0"/>
          </a:p>
          <a:p>
            <a:r>
              <a:rPr lang="zh-TW" altLang="en-US" dirty="0"/>
              <a:t>要視覺化地表現協定套件中的協定如何互動，最佳方法之一就是將這種互動看成一個</a:t>
            </a:r>
            <a:r>
              <a:rPr lang="zh-TW" altLang="en-US" dirty="0" smtClean="0">
                <a:solidFill>
                  <a:schemeClr val="accent4"/>
                </a:solidFill>
              </a:rPr>
              <a:t>堆疊 </a:t>
            </a:r>
            <a:r>
              <a:rPr lang="en-US" altLang="zh-TW" dirty="0" smtClean="0">
                <a:solidFill>
                  <a:schemeClr val="accent4"/>
                </a:solidFill>
              </a:rPr>
              <a:t>(protocol stack)</a:t>
            </a:r>
          </a:p>
          <a:p>
            <a:pPr lvl="1"/>
            <a:r>
              <a:rPr lang="zh-TW" altLang="en-US" dirty="0"/>
              <a:t>通訊協定堆疊展示了協定套件中的個別協定是如何實作</a:t>
            </a:r>
            <a:r>
              <a:rPr lang="zh-TW" altLang="en-US" dirty="0" smtClean="0"/>
              <a:t>的</a:t>
            </a:r>
            <a:endParaRPr lang="en-US" altLang="zh-TW" dirty="0" smtClean="0"/>
          </a:p>
          <a:p>
            <a:pPr lvl="1"/>
            <a:r>
              <a:rPr lang="zh-TW" altLang="en-US" dirty="0" smtClean="0"/>
              <a:t>協定</a:t>
            </a:r>
            <a:r>
              <a:rPr lang="zh-TW" altLang="en-US" dirty="0"/>
              <a:t>顯示為分層結構，每種上層服務都依賴於下層協定所定義的</a:t>
            </a:r>
            <a:r>
              <a:rPr lang="zh-TW" altLang="en-US" dirty="0" smtClean="0"/>
              <a:t>功能</a:t>
            </a:r>
            <a:endParaRPr lang="en-US" altLang="zh-TW" dirty="0" smtClean="0"/>
          </a:p>
          <a:p>
            <a:pPr lvl="1"/>
            <a:r>
              <a:rPr lang="zh-TW" altLang="en-US" dirty="0" smtClean="0"/>
              <a:t>通訊協定</a:t>
            </a:r>
            <a:r>
              <a:rPr lang="zh-TW" altLang="en-US" dirty="0"/>
              <a:t>堆疊的下層負責透過網路傳輸資料和為上層提供服務，而上層則負責處理發送的訊息內容</a:t>
            </a:r>
          </a:p>
        </p:txBody>
      </p:sp>
      <p:sp>
        <p:nvSpPr>
          <p:cNvPr id="3" name="標題 2"/>
          <p:cNvSpPr>
            <a:spLocks noGrp="1"/>
          </p:cNvSpPr>
          <p:nvPr>
            <p:ph type="title"/>
          </p:nvPr>
        </p:nvSpPr>
        <p:spPr/>
        <p:txBody>
          <a:bodyPr>
            <a:normAutofit/>
          </a:bodyPr>
          <a:lstStyle/>
          <a:p>
            <a:r>
              <a:rPr lang="zh-TW" altLang="en-US" dirty="0"/>
              <a:t>協定：用於規範通訊的</a:t>
            </a:r>
            <a:r>
              <a:rPr lang="zh-TW" altLang="en-US" dirty="0" smtClean="0"/>
              <a:t>規則</a:t>
            </a:r>
            <a:endParaRPr lang="zh-TW" altLang="en-US" dirty="0"/>
          </a:p>
        </p:txBody>
      </p:sp>
    </p:spTree>
    <p:extLst>
      <p:ext uri="{BB962C8B-B14F-4D97-AF65-F5344CB8AC3E}">
        <p14:creationId xmlns:p14="http://schemas.microsoft.com/office/powerpoint/2010/main" val="389334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協定：用於規範通訊的規則</a:t>
            </a:r>
          </a:p>
        </p:txBody>
      </p:sp>
      <p:graphicFrame>
        <p:nvGraphicFramePr>
          <p:cNvPr id="3" name="物件 2"/>
          <p:cNvGraphicFramePr>
            <a:graphicFrameLocks noChangeAspect="1"/>
          </p:cNvGraphicFramePr>
          <p:nvPr>
            <p:extLst>
              <p:ext uri="{D42A27DB-BD31-4B8C-83A1-F6EECF244321}">
                <p14:modId xmlns:p14="http://schemas.microsoft.com/office/powerpoint/2010/main" val="2947556300"/>
              </p:ext>
            </p:extLst>
          </p:nvPr>
        </p:nvGraphicFramePr>
        <p:xfrm>
          <a:off x="1506786" y="1135625"/>
          <a:ext cx="6034691" cy="5004415"/>
        </p:xfrm>
        <a:graphic>
          <a:graphicData uri="http://schemas.openxmlformats.org/presentationml/2006/ole">
            <mc:AlternateContent xmlns:mc="http://schemas.openxmlformats.org/markup-compatibility/2006">
              <mc:Choice xmlns:v="urn:schemas-microsoft-com:vml" Requires="v">
                <p:oleObj spid="_x0000_s124956" r:id="rId3" imgW="6323760" imgH="5244120" progId="">
                  <p:embed/>
                </p:oleObj>
              </mc:Choice>
              <mc:Fallback>
                <p:oleObj r:id="rId3" imgW="6323760" imgH="5244120" progId="">
                  <p:embed/>
                  <p:pic>
                    <p:nvPicPr>
                      <p:cNvPr id="0" name=""/>
                      <p:cNvPicPr/>
                      <p:nvPr/>
                    </p:nvPicPr>
                    <p:blipFill>
                      <a:blip r:embed="rId4"/>
                      <a:stretch>
                        <a:fillRect/>
                      </a:stretch>
                    </p:blipFill>
                    <p:spPr>
                      <a:xfrm>
                        <a:off x="1506786" y="1135625"/>
                        <a:ext cx="6034691" cy="5004415"/>
                      </a:xfrm>
                      <a:prstGeom prst="rect">
                        <a:avLst/>
                      </a:prstGeom>
                    </p:spPr>
                  </p:pic>
                </p:oleObj>
              </mc:Fallback>
            </mc:AlternateContent>
          </a:graphicData>
        </a:graphic>
      </p:graphicFrame>
    </p:spTree>
    <p:extLst>
      <p:ext uri="{BB962C8B-B14F-4D97-AF65-F5344CB8AC3E}">
        <p14:creationId xmlns:p14="http://schemas.microsoft.com/office/powerpoint/2010/main" val="2428339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normAutofit/>
          </a:bodyPr>
          <a:lstStyle/>
          <a:p>
            <a:r>
              <a:rPr lang="zh-TW" altLang="en-US" dirty="0"/>
              <a:t>在人類社會中，有些通訊規則屬於正式規則，其他一些則只是根據習俗和慣例達成的</a:t>
            </a:r>
            <a:r>
              <a:rPr lang="zh-TW" altLang="en-US" dirty="0" smtClean="0"/>
              <a:t>共識</a:t>
            </a:r>
            <a:endParaRPr lang="en-US" altLang="zh-TW" dirty="0" smtClean="0"/>
          </a:p>
          <a:p>
            <a:pPr lvl="1"/>
            <a:r>
              <a:rPr lang="zh-TW" altLang="en-US" dirty="0" smtClean="0"/>
              <a:t>但是</a:t>
            </a:r>
            <a:r>
              <a:rPr lang="zh-TW" altLang="en-US" dirty="0"/>
              <a:t>，裝置若要成功通訊，網路協定套件就必須精確描述要求和互動程序。網路協定定義了用於裝置之間交換訊息的通用格式和規則集。一些常見的網路協定包括 </a:t>
            </a:r>
            <a:r>
              <a:rPr lang="en-US" altLang="zh-TW" dirty="0"/>
              <a:t>IP</a:t>
            </a:r>
            <a:r>
              <a:rPr lang="zh-TW" altLang="en-US" dirty="0"/>
              <a:t>、</a:t>
            </a:r>
            <a:r>
              <a:rPr lang="en-US" altLang="zh-TW" dirty="0"/>
              <a:t>HTTP </a:t>
            </a:r>
            <a:r>
              <a:rPr lang="zh-TW" altLang="en-US" dirty="0"/>
              <a:t>和 </a:t>
            </a:r>
            <a:r>
              <a:rPr lang="en-US" altLang="zh-TW" dirty="0" smtClean="0"/>
              <a:t>DHCP</a:t>
            </a:r>
          </a:p>
          <a:p>
            <a:r>
              <a:rPr lang="zh-TW" altLang="en-US" dirty="0" smtClean="0"/>
              <a:t>網路協定</a:t>
            </a:r>
            <a:r>
              <a:rPr lang="zh-TW" altLang="en-US" dirty="0"/>
              <a:t>描述以下</a:t>
            </a:r>
            <a:r>
              <a:rPr lang="zh-TW" altLang="en-US" dirty="0" smtClean="0"/>
              <a:t>程序</a:t>
            </a:r>
            <a:endParaRPr lang="en-US" altLang="zh-TW" dirty="0" smtClean="0"/>
          </a:p>
          <a:p>
            <a:pPr lvl="1"/>
            <a:r>
              <a:rPr lang="zh-TW" altLang="en-US" dirty="0"/>
              <a:t>如何使訊息格式化或結構</a:t>
            </a:r>
            <a:r>
              <a:rPr lang="zh-TW" altLang="en-US" dirty="0" smtClean="0"/>
              <a:t>化</a:t>
            </a:r>
            <a:endParaRPr lang="zh-TW" altLang="en-US" dirty="0"/>
          </a:p>
          <a:p>
            <a:pPr lvl="1"/>
            <a:r>
              <a:rPr lang="zh-TW" altLang="en-US" dirty="0"/>
              <a:t>網路裝置分享有關指向其他網路之路徑資訊的</a:t>
            </a:r>
            <a:r>
              <a:rPr lang="zh-TW" altLang="en-US" dirty="0" smtClean="0"/>
              <a:t>程序</a:t>
            </a:r>
            <a:endParaRPr lang="zh-TW" altLang="en-US" dirty="0"/>
          </a:p>
          <a:p>
            <a:pPr lvl="1"/>
            <a:r>
              <a:rPr lang="zh-TW" altLang="en-US" dirty="0"/>
              <a:t>裝置之間傳送錯誤訊息和系統訊息的方式與</a:t>
            </a:r>
            <a:r>
              <a:rPr lang="zh-TW" altLang="en-US" dirty="0" smtClean="0"/>
              <a:t>時間</a:t>
            </a:r>
            <a:endParaRPr lang="zh-TW" altLang="en-US" dirty="0"/>
          </a:p>
          <a:p>
            <a:pPr lvl="1"/>
            <a:r>
              <a:rPr lang="zh-TW" altLang="en-US" dirty="0"/>
              <a:t>資料傳輸會談的建立和</a:t>
            </a:r>
            <a:r>
              <a:rPr lang="zh-TW" altLang="en-US" dirty="0" smtClean="0"/>
              <a:t>終止</a:t>
            </a:r>
            <a:endParaRPr lang="en-US" altLang="zh-TW" dirty="0" smtClean="0"/>
          </a:p>
          <a:p>
            <a:r>
              <a:rPr lang="en-US" altLang="zh-TW" dirty="0" smtClean="0"/>
              <a:t>IP </a:t>
            </a:r>
            <a:r>
              <a:rPr lang="zh-TW" altLang="en-US" dirty="0"/>
              <a:t>定義封包如何在網路內或透過遠端網路</a:t>
            </a:r>
            <a:r>
              <a:rPr lang="zh-TW" altLang="en-US" dirty="0" smtClean="0"/>
              <a:t>傳輸</a:t>
            </a:r>
            <a:endParaRPr lang="en-US" altLang="zh-TW" dirty="0" smtClean="0"/>
          </a:p>
          <a:p>
            <a:pPr lvl="1"/>
            <a:r>
              <a:rPr lang="en-US" altLang="zh-TW" dirty="0" smtClean="0"/>
              <a:t>IPv4 </a:t>
            </a:r>
            <a:r>
              <a:rPr lang="zh-TW" altLang="en-US" dirty="0"/>
              <a:t>協定中的資訊以特定格式傳送，以便接收者能夠正確解讀它。這與郵寄信件時在信封上註明地址的協定沒有多大區別。資訊必須遵循特定的格式，否則郵局就無法將信件送達目的地</a:t>
            </a:r>
          </a:p>
        </p:txBody>
      </p:sp>
      <p:sp>
        <p:nvSpPr>
          <p:cNvPr id="3" name="標題 2"/>
          <p:cNvSpPr>
            <a:spLocks noGrp="1"/>
          </p:cNvSpPr>
          <p:nvPr>
            <p:ph type="title"/>
          </p:nvPr>
        </p:nvSpPr>
        <p:spPr/>
        <p:txBody>
          <a:bodyPr>
            <a:normAutofit/>
          </a:bodyPr>
          <a:lstStyle/>
          <a:p>
            <a:r>
              <a:rPr lang="zh-TW" altLang="en-US" dirty="0"/>
              <a:t>網路</a:t>
            </a:r>
            <a:r>
              <a:rPr lang="zh-TW" altLang="en-US" dirty="0" smtClean="0"/>
              <a:t>協定</a:t>
            </a:r>
            <a:endParaRPr lang="zh-TW" altLang="en-US" dirty="0"/>
          </a:p>
        </p:txBody>
      </p:sp>
    </p:spTree>
    <p:extLst>
      <p:ext uri="{BB962C8B-B14F-4D97-AF65-F5344CB8AC3E}">
        <p14:creationId xmlns:p14="http://schemas.microsoft.com/office/powerpoint/2010/main" val="1591269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網路協定</a:t>
            </a:r>
          </a:p>
        </p:txBody>
      </p:sp>
      <p:graphicFrame>
        <p:nvGraphicFramePr>
          <p:cNvPr id="3" name="物件 2"/>
          <p:cNvGraphicFramePr>
            <a:graphicFrameLocks noChangeAspect="1"/>
          </p:cNvGraphicFramePr>
          <p:nvPr>
            <p:extLst>
              <p:ext uri="{D42A27DB-BD31-4B8C-83A1-F6EECF244321}">
                <p14:modId xmlns:p14="http://schemas.microsoft.com/office/powerpoint/2010/main" val="835421010"/>
              </p:ext>
            </p:extLst>
          </p:nvPr>
        </p:nvGraphicFramePr>
        <p:xfrm>
          <a:off x="1216576" y="1503926"/>
          <a:ext cx="6615112" cy="3378200"/>
        </p:xfrm>
        <a:graphic>
          <a:graphicData uri="http://schemas.openxmlformats.org/presentationml/2006/ole">
            <mc:AlternateContent xmlns:mc="http://schemas.openxmlformats.org/markup-compatibility/2006">
              <mc:Choice xmlns:v="urn:schemas-microsoft-com:vml" Requires="v">
                <p:oleObj spid="_x0000_s126006" r:id="rId3" imgW="6615720" imgH="3377520" progId="">
                  <p:embed/>
                </p:oleObj>
              </mc:Choice>
              <mc:Fallback>
                <p:oleObj r:id="rId3" imgW="6615720" imgH="3377520" progId="">
                  <p:embed/>
                  <p:pic>
                    <p:nvPicPr>
                      <p:cNvPr id="0" name=""/>
                      <p:cNvPicPr/>
                      <p:nvPr/>
                    </p:nvPicPr>
                    <p:blipFill>
                      <a:blip r:embed="rId4"/>
                      <a:stretch>
                        <a:fillRect/>
                      </a:stretch>
                    </p:blipFill>
                    <p:spPr>
                      <a:xfrm>
                        <a:off x="1216576" y="1503926"/>
                        <a:ext cx="6615112" cy="3378200"/>
                      </a:xfrm>
                      <a:prstGeom prst="rect">
                        <a:avLst/>
                      </a:prstGeom>
                    </p:spPr>
                  </p:pic>
                </p:oleObj>
              </mc:Fallback>
            </mc:AlternateContent>
          </a:graphicData>
        </a:graphic>
      </p:graphicFrame>
      <p:graphicFrame>
        <p:nvGraphicFramePr>
          <p:cNvPr id="4" name="物件 3"/>
          <p:cNvGraphicFramePr>
            <a:graphicFrameLocks noChangeAspect="1"/>
          </p:cNvGraphicFramePr>
          <p:nvPr>
            <p:extLst>
              <p:ext uri="{D42A27DB-BD31-4B8C-83A1-F6EECF244321}">
                <p14:modId xmlns:p14="http://schemas.microsoft.com/office/powerpoint/2010/main" val="3396683707"/>
              </p:ext>
            </p:extLst>
          </p:nvPr>
        </p:nvGraphicFramePr>
        <p:xfrm>
          <a:off x="3539882" y="4882126"/>
          <a:ext cx="1968500" cy="342900"/>
        </p:xfrm>
        <a:graphic>
          <a:graphicData uri="http://schemas.openxmlformats.org/presentationml/2006/ole">
            <mc:AlternateContent xmlns:mc="http://schemas.openxmlformats.org/markup-compatibility/2006">
              <mc:Choice xmlns:v="urn:schemas-microsoft-com:vml" Requires="v">
                <p:oleObj spid="_x0000_s126007" r:id="rId5" imgW="1968120" imgH="342720" progId="">
                  <p:embed/>
                </p:oleObj>
              </mc:Choice>
              <mc:Fallback>
                <p:oleObj r:id="rId5" imgW="1968120" imgH="342720" progId="">
                  <p:embed/>
                  <p:pic>
                    <p:nvPicPr>
                      <p:cNvPr id="0" name=""/>
                      <p:cNvPicPr/>
                      <p:nvPr/>
                    </p:nvPicPr>
                    <p:blipFill>
                      <a:blip r:embed="rId6"/>
                      <a:stretch>
                        <a:fillRect/>
                      </a:stretch>
                    </p:blipFill>
                    <p:spPr>
                      <a:xfrm>
                        <a:off x="3539882" y="4882126"/>
                        <a:ext cx="1968500" cy="342900"/>
                      </a:xfrm>
                      <a:prstGeom prst="rect">
                        <a:avLst/>
                      </a:prstGeom>
                    </p:spPr>
                  </p:pic>
                </p:oleObj>
              </mc:Fallback>
            </mc:AlternateContent>
          </a:graphicData>
        </a:graphic>
      </p:graphicFrame>
    </p:spTree>
    <p:extLst>
      <p:ext uri="{BB962C8B-B14F-4D97-AF65-F5344CB8AC3E}">
        <p14:creationId xmlns:p14="http://schemas.microsoft.com/office/powerpoint/2010/main" val="1344113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網路協定</a:t>
            </a:r>
          </a:p>
        </p:txBody>
      </p:sp>
      <p:graphicFrame>
        <p:nvGraphicFramePr>
          <p:cNvPr id="3" name="物件 2"/>
          <p:cNvGraphicFramePr>
            <a:graphicFrameLocks noChangeAspect="1"/>
          </p:cNvGraphicFramePr>
          <p:nvPr>
            <p:extLst>
              <p:ext uri="{D42A27DB-BD31-4B8C-83A1-F6EECF244321}">
                <p14:modId xmlns:p14="http://schemas.microsoft.com/office/powerpoint/2010/main" val="824303446"/>
              </p:ext>
            </p:extLst>
          </p:nvPr>
        </p:nvGraphicFramePr>
        <p:xfrm>
          <a:off x="2156375" y="838200"/>
          <a:ext cx="4735513" cy="5129212"/>
        </p:xfrm>
        <a:graphic>
          <a:graphicData uri="http://schemas.openxmlformats.org/presentationml/2006/ole">
            <mc:AlternateContent xmlns:mc="http://schemas.openxmlformats.org/markup-compatibility/2006">
              <mc:Choice xmlns:v="urn:schemas-microsoft-com:vml" Requires="v">
                <p:oleObj spid="_x0000_s127004" r:id="rId3" imgW="4736160" imgH="5130000" progId="">
                  <p:embed/>
                </p:oleObj>
              </mc:Choice>
              <mc:Fallback>
                <p:oleObj r:id="rId3" imgW="4736160" imgH="5130000" progId="">
                  <p:embed/>
                  <p:pic>
                    <p:nvPicPr>
                      <p:cNvPr id="0" name=""/>
                      <p:cNvPicPr/>
                      <p:nvPr/>
                    </p:nvPicPr>
                    <p:blipFill>
                      <a:blip r:embed="rId4"/>
                      <a:stretch>
                        <a:fillRect/>
                      </a:stretch>
                    </p:blipFill>
                    <p:spPr>
                      <a:xfrm>
                        <a:off x="2156375" y="838200"/>
                        <a:ext cx="4735513" cy="5129212"/>
                      </a:xfrm>
                      <a:prstGeom prst="rect">
                        <a:avLst/>
                      </a:prstGeom>
                    </p:spPr>
                  </p:pic>
                </p:oleObj>
              </mc:Fallback>
            </mc:AlternateContent>
          </a:graphicData>
        </a:graphic>
      </p:graphicFrame>
    </p:spTree>
    <p:extLst>
      <p:ext uri="{BB962C8B-B14F-4D97-AF65-F5344CB8AC3E}">
        <p14:creationId xmlns:p14="http://schemas.microsoft.com/office/powerpoint/2010/main" val="1040233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網路協定</a:t>
            </a:r>
          </a:p>
        </p:txBody>
      </p:sp>
      <p:graphicFrame>
        <p:nvGraphicFramePr>
          <p:cNvPr id="3" name="物件 2"/>
          <p:cNvGraphicFramePr>
            <a:graphicFrameLocks noChangeAspect="1"/>
          </p:cNvGraphicFramePr>
          <p:nvPr>
            <p:extLst>
              <p:ext uri="{D42A27DB-BD31-4B8C-83A1-F6EECF244321}">
                <p14:modId xmlns:p14="http://schemas.microsoft.com/office/powerpoint/2010/main" val="3355068045"/>
              </p:ext>
            </p:extLst>
          </p:nvPr>
        </p:nvGraphicFramePr>
        <p:xfrm>
          <a:off x="2238132" y="943692"/>
          <a:ext cx="4572000" cy="5118100"/>
        </p:xfrm>
        <a:graphic>
          <a:graphicData uri="http://schemas.openxmlformats.org/presentationml/2006/ole">
            <mc:AlternateContent xmlns:mc="http://schemas.openxmlformats.org/markup-compatibility/2006">
              <mc:Choice xmlns:v="urn:schemas-microsoft-com:vml" Requires="v">
                <p:oleObj spid="_x0000_s128028" r:id="rId3" imgW="4571280" imgH="5117400" progId="">
                  <p:embed/>
                </p:oleObj>
              </mc:Choice>
              <mc:Fallback>
                <p:oleObj r:id="rId3" imgW="4571280" imgH="5117400" progId="">
                  <p:embed/>
                  <p:pic>
                    <p:nvPicPr>
                      <p:cNvPr id="0" name=""/>
                      <p:cNvPicPr/>
                      <p:nvPr/>
                    </p:nvPicPr>
                    <p:blipFill>
                      <a:blip r:embed="rId4"/>
                      <a:stretch>
                        <a:fillRect/>
                      </a:stretch>
                    </p:blipFill>
                    <p:spPr>
                      <a:xfrm>
                        <a:off x="2238132" y="943692"/>
                        <a:ext cx="4572000" cy="5118100"/>
                      </a:xfrm>
                      <a:prstGeom prst="rect">
                        <a:avLst/>
                      </a:prstGeom>
                    </p:spPr>
                  </p:pic>
                </p:oleObj>
              </mc:Fallback>
            </mc:AlternateContent>
          </a:graphicData>
        </a:graphic>
      </p:graphicFrame>
    </p:spTree>
    <p:extLst>
      <p:ext uri="{BB962C8B-B14F-4D97-AF65-F5344CB8AC3E}">
        <p14:creationId xmlns:p14="http://schemas.microsoft.com/office/powerpoint/2010/main" val="3450435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網路協定</a:t>
            </a:r>
          </a:p>
        </p:txBody>
      </p:sp>
      <p:graphicFrame>
        <p:nvGraphicFramePr>
          <p:cNvPr id="3" name="物件 2"/>
          <p:cNvGraphicFramePr>
            <a:graphicFrameLocks noChangeAspect="1"/>
          </p:cNvGraphicFramePr>
          <p:nvPr>
            <p:extLst>
              <p:ext uri="{D42A27DB-BD31-4B8C-83A1-F6EECF244321}">
                <p14:modId xmlns:p14="http://schemas.microsoft.com/office/powerpoint/2010/main" val="143683721"/>
              </p:ext>
            </p:extLst>
          </p:nvPr>
        </p:nvGraphicFramePr>
        <p:xfrm>
          <a:off x="1191176" y="2065184"/>
          <a:ext cx="6665912" cy="2108200"/>
        </p:xfrm>
        <a:graphic>
          <a:graphicData uri="http://schemas.openxmlformats.org/presentationml/2006/ole">
            <mc:AlternateContent xmlns:mc="http://schemas.openxmlformats.org/markup-compatibility/2006">
              <mc:Choice xmlns:v="urn:schemas-microsoft-com:vml" Requires="v">
                <p:oleObj spid="_x0000_s129078" r:id="rId3" imgW="6666480" imgH="2107800" progId="">
                  <p:embed/>
                </p:oleObj>
              </mc:Choice>
              <mc:Fallback>
                <p:oleObj r:id="rId3" imgW="6666480" imgH="2107800" progId="">
                  <p:embed/>
                  <p:pic>
                    <p:nvPicPr>
                      <p:cNvPr id="0" name=""/>
                      <p:cNvPicPr/>
                      <p:nvPr/>
                    </p:nvPicPr>
                    <p:blipFill>
                      <a:blip r:embed="rId4"/>
                      <a:stretch>
                        <a:fillRect/>
                      </a:stretch>
                    </p:blipFill>
                    <p:spPr>
                      <a:xfrm>
                        <a:off x="1191176" y="2065184"/>
                        <a:ext cx="6665912" cy="2108200"/>
                      </a:xfrm>
                      <a:prstGeom prst="rect">
                        <a:avLst/>
                      </a:prstGeom>
                    </p:spPr>
                  </p:pic>
                </p:oleObj>
              </mc:Fallback>
            </mc:AlternateContent>
          </a:graphicData>
        </a:graphic>
      </p:graphicFrame>
      <p:graphicFrame>
        <p:nvGraphicFramePr>
          <p:cNvPr id="4" name="物件 3"/>
          <p:cNvGraphicFramePr>
            <a:graphicFrameLocks noChangeAspect="1"/>
          </p:cNvGraphicFramePr>
          <p:nvPr>
            <p:extLst>
              <p:ext uri="{D42A27DB-BD31-4B8C-83A1-F6EECF244321}">
                <p14:modId xmlns:p14="http://schemas.microsoft.com/office/powerpoint/2010/main" val="2272495434"/>
              </p:ext>
            </p:extLst>
          </p:nvPr>
        </p:nvGraphicFramePr>
        <p:xfrm>
          <a:off x="3235082" y="4173384"/>
          <a:ext cx="2578100" cy="355600"/>
        </p:xfrm>
        <a:graphic>
          <a:graphicData uri="http://schemas.openxmlformats.org/presentationml/2006/ole">
            <mc:AlternateContent xmlns:mc="http://schemas.openxmlformats.org/markup-compatibility/2006">
              <mc:Choice xmlns:v="urn:schemas-microsoft-com:vml" Requires="v">
                <p:oleObj spid="_x0000_s129079" r:id="rId5" imgW="2577600" imgH="355320" progId="">
                  <p:embed/>
                </p:oleObj>
              </mc:Choice>
              <mc:Fallback>
                <p:oleObj r:id="rId5" imgW="2577600" imgH="355320" progId="">
                  <p:embed/>
                  <p:pic>
                    <p:nvPicPr>
                      <p:cNvPr id="0" name=""/>
                      <p:cNvPicPr/>
                      <p:nvPr/>
                    </p:nvPicPr>
                    <p:blipFill>
                      <a:blip r:embed="rId6"/>
                      <a:stretch>
                        <a:fillRect/>
                      </a:stretch>
                    </p:blipFill>
                    <p:spPr>
                      <a:xfrm>
                        <a:off x="3235082" y="4173384"/>
                        <a:ext cx="2578100" cy="355600"/>
                      </a:xfrm>
                      <a:prstGeom prst="rect">
                        <a:avLst/>
                      </a:prstGeom>
                    </p:spPr>
                  </p:pic>
                </p:oleObj>
              </mc:Fallback>
            </mc:AlternateContent>
          </a:graphicData>
        </a:graphic>
      </p:graphicFrame>
    </p:spTree>
    <p:extLst>
      <p:ext uri="{BB962C8B-B14F-4D97-AF65-F5344CB8AC3E}">
        <p14:creationId xmlns:p14="http://schemas.microsoft.com/office/powerpoint/2010/main" val="1581948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網頁伺服器和 </a:t>
            </a:r>
            <a:r>
              <a:rPr lang="en-US" altLang="zh-TW" dirty="0"/>
              <a:t>Web </a:t>
            </a:r>
            <a:r>
              <a:rPr lang="zh-TW" altLang="en-US" dirty="0"/>
              <a:t>用戶端之間的</a:t>
            </a:r>
            <a:r>
              <a:rPr lang="zh-TW" altLang="en-US" dirty="0" smtClean="0"/>
              <a:t>互動在</a:t>
            </a:r>
            <a:r>
              <a:rPr lang="zh-TW" altLang="en-US" dirty="0"/>
              <a:t>二者之間的資訊交換程序中使用了多種協定和標準。各種不同協定共同確保雙方都能接收和了解交換的訊息。這些協定</a:t>
            </a:r>
            <a:r>
              <a:rPr lang="zh-TW" altLang="en-US" dirty="0" smtClean="0"/>
              <a:t>包括</a:t>
            </a:r>
            <a:endParaRPr lang="en-US" altLang="zh-TW" dirty="0" smtClean="0"/>
          </a:p>
          <a:p>
            <a:pPr lvl="1"/>
            <a:r>
              <a:rPr lang="zh-TW" altLang="en-US" b="1" dirty="0"/>
              <a:t>應用層協定 </a:t>
            </a:r>
            <a:r>
              <a:rPr lang="en-US" altLang="zh-TW" dirty="0"/>
              <a:t>- </a:t>
            </a:r>
            <a:r>
              <a:rPr lang="zh-TW" altLang="en-US" dirty="0">
                <a:solidFill>
                  <a:schemeClr val="accent4"/>
                </a:solidFill>
              </a:rPr>
              <a:t>超文字傳輸協定 </a:t>
            </a:r>
            <a:r>
              <a:rPr lang="en-US" altLang="zh-TW" dirty="0">
                <a:solidFill>
                  <a:schemeClr val="accent4"/>
                </a:solidFill>
              </a:rPr>
              <a:t>(HTTP)</a:t>
            </a:r>
            <a:r>
              <a:rPr lang="en-US" altLang="zh-TW" dirty="0"/>
              <a:t> </a:t>
            </a:r>
            <a:r>
              <a:rPr lang="zh-TW" altLang="en-US" dirty="0"/>
              <a:t>是一種</a:t>
            </a:r>
            <a:r>
              <a:rPr lang="zh-TW" altLang="en-US" dirty="0" smtClean="0"/>
              <a:t>控制網頁</a:t>
            </a:r>
            <a:r>
              <a:rPr lang="zh-TW" altLang="en-US" dirty="0"/>
              <a:t>伺服器和 </a:t>
            </a:r>
            <a:r>
              <a:rPr lang="en-US" altLang="zh-TW" dirty="0"/>
              <a:t>Web </a:t>
            </a:r>
            <a:r>
              <a:rPr lang="zh-TW" altLang="en-US" dirty="0"/>
              <a:t>用戶端互動方式的協定。</a:t>
            </a:r>
            <a:r>
              <a:rPr lang="en-US" altLang="zh-TW" dirty="0"/>
              <a:t>HTTP </a:t>
            </a:r>
            <a:r>
              <a:rPr lang="zh-TW" altLang="en-US" dirty="0"/>
              <a:t>定義了用戶端和伺服器之間交換的請求和回應的內容與格式。用戶端軟體</a:t>
            </a:r>
            <a:r>
              <a:rPr lang="zh-TW" altLang="en-US" dirty="0" smtClean="0"/>
              <a:t>和網頁</a:t>
            </a:r>
            <a:r>
              <a:rPr lang="zh-TW" altLang="en-US" dirty="0"/>
              <a:t>伺服器軟體都將 </a:t>
            </a:r>
            <a:r>
              <a:rPr lang="en-US" altLang="zh-TW" dirty="0"/>
              <a:t>HTTP </a:t>
            </a:r>
            <a:r>
              <a:rPr lang="zh-TW" altLang="en-US" dirty="0"/>
              <a:t>作為應用程式的一部分來實作。</a:t>
            </a:r>
            <a:r>
              <a:rPr lang="en-US" altLang="zh-TW" dirty="0"/>
              <a:t>HTTP </a:t>
            </a:r>
            <a:r>
              <a:rPr lang="zh-TW" altLang="en-US" dirty="0"/>
              <a:t>依靠其他協定來控制用戶端和伺服器之間傳輸訊息的</a:t>
            </a:r>
            <a:r>
              <a:rPr lang="zh-TW" altLang="en-US" dirty="0" smtClean="0"/>
              <a:t>方式</a:t>
            </a:r>
            <a:endParaRPr lang="en-US" altLang="zh-TW" dirty="0" smtClean="0"/>
          </a:p>
          <a:p>
            <a:pPr lvl="1"/>
            <a:r>
              <a:rPr lang="zh-TW" altLang="en-US" b="1" dirty="0"/>
              <a:t>傳輸協定 </a:t>
            </a:r>
            <a:r>
              <a:rPr lang="en-US" altLang="zh-TW" dirty="0"/>
              <a:t>- </a:t>
            </a:r>
            <a:r>
              <a:rPr lang="zh-TW" altLang="en-US" dirty="0">
                <a:solidFill>
                  <a:schemeClr val="accent4"/>
                </a:solidFill>
              </a:rPr>
              <a:t>傳輸控制協定 </a:t>
            </a:r>
            <a:r>
              <a:rPr lang="en-US" altLang="zh-TW" dirty="0">
                <a:solidFill>
                  <a:schemeClr val="accent4"/>
                </a:solidFill>
              </a:rPr>
              <a:t>(TCP) </a:t>
            </a:r>
            <a:r>
              <a:rPr lang="zh-TW" altLang="en-US" dirty="0"/>
              <a:t>是用於</a:t>
            </a:r>
            <a:r>
              <a:rPr lang="zh-TW" altLang="en-US" dirty="0" smtClean="0"/>
              <a:t>管理網頁</a:t>
            </a:r>
            <a:r>
              <a:rPr lang="zh-TW" altLang="en-US" dirty="0"/>
              <a:t>伺服器與 </a:t>
            </a:r>
            <a:r>
              <a:rPr lang="en-US" altLang="zh-TW" dirty="0"/>
              <a:t>Web </a:t>
            </a:r>
            <a:r>
              <a:rPr lang="zh-TW" altLang="en-US" dirty="0"/>
              <a:t>用戶端之間每次會談的傳輸協定。</a:t>
            </a:r>
            <a:r>
              <a:rPr lang="en-US" altLang="zh-TW" dirty="0"/>
              <a:t>TCP </a:t>
            </a:r>
            <a:r>
              <a:rPr lang="zh-TW" altLang="en-US" dirty="0"/>
              <a:t>將 </a:t>
            </a:r>
            <a:r>
              <a:rPr lang="en-US" altLang="zh-TW" dirty="0"/>
              <a:t>HTTP </a:t>
            </a:r>
            <a:r>
              <a:rPr lang="zh-TW" altLang="en-US" dirty="0"/>
              <a:t>訊息分割為較小的片段，稱為</a:t>
            </a:r>
            <a:r>
              <a:rPr lang="zh-TW" altLang="en-US" dirty="0">
                <a:solidFill>
                  <a:schemeClr val="accent4"/>
                </a:solidFill>
              </a:rPr>
              <a:t>資料</a:t>
            </a:r>
            <a:r>
              <a:rPr lang="zh-TW" altLang="en-US" dirty="0" smtClean="0">
                <a:solidFill>
                  <a:schemeClr val="accent4"/>
                </a:solidFill>
              </a:rPr>
              <a:t>段 </a:t>
            </a:r>
            <a:r>
              <a:rPr lang="en-US" altLang="zh-TW" dirty="0" smtClean="0">
                <a:solidFill>
                  <a:schemeClr val="accent4"/>
                </a:solidFill>
              </a:rPr>
              <a:t>(segment)</a:t>
            </a:r>
            <a:r>
              <a:rPr lang="zh-TW" altLang="en-US" dirty="0" smtClean="0"/>
              <a:t>。</a:t>
            </a:r>
            <a:r>
              <a:rPr lang="zh-TW" altLang="en-US" dirty="0"/>
              <a:t>這些資料段將在目的主機上執行的 網頁伺服器和用戶端程序之間進行傳送。</a:t>
            </a:r>
            <a:r>
              <a:rPr lang="en-US" altLang="zh-TW" dirty="0"/>
              <a:t>TCP </a:t>
            </a:r>
            <a:r>
              <a:rPr lang="zh-TW" altLang="en-US" dirty="0"/>
              <a:t>還負責控制伺服器和用戶端之間交換的訊息的大小和傳輸</a:t>
            </a:r>
            <a:r>
              <a:rPr lang="zh-TW" altLang="en-US" dirty="0" smtClean="0"/>
              <a:t>速率</a:t>
            </a:r>
            <a:endParaRPr lang="en-US" altLang="zh-TW" dirty="0" smtClean="0"/>
          </a:p>
          <a:p>
            <a:pPr lvl="1"/>
            <a:r>
              <a:rPr lang="en-US" altLang="zh-TW" b="1" dirty="0"/>
              <a:t>Internet </a:t>
            </a:r>
            <a:r>
              <a:rPr lang="zh-TW" altLang="en-US" b="1" dirty="0"/>
              <a:t>協定 </a:t>
            </a:r>
            <a:r>
              <a:rPr lang="en-US" altLang="zh-TW" dirty="0"/>
              <a:t>- </a:t>
            </a:r>
            <a:r>
              <a:rPr lang="en-US" altLang="zh-TW" dirty="0">
                <a:solidFill>
                  <a:schemeClr val="accent4"/>
                </a:solidFill>
              </a:rPr>
              <a:t>IP</a:t>
            </a:r>
            <a:r>
              <a:rPr lang="en-US" altLang="zh-TW" dirty="0"/>
              <a:t> </a:t>
            </a:r>
            <a:r>
              <a:rPr lang="zh-TW" altLang="en-US" dirty="0"/>
              <a:t>負責從 </a:t>
            </a:r>
            <a:r>
              <a:rPr lang="en-US" altLang="zh-TW" dirty="0"/>
              <a:t>TCP </a:t>
            </a:r>
            <a:r>
              <a:rPr lang="zh-TW" altLang="en-US" dirty="0"/>
              <a:t>獲取格式化資料段、將其封裝成</a:t>
            </a:r>
            <a:r>
              <a:rPr lang="zh-TW" altLang="en-US" dirty="0">
                <a:solidFill>
                  <a:schemeClr val="accent4"/>
                </a:solidFill>
              </a:rPr>
              <a:t>封</a:t>
            </a:r>
            <a:r>
              <a:rPr lang="zh-TW" altLang="en-US" dirty="0" smtClean="0">
                <a:solidFill>
                  <a:schemeClr val="accent4"/>
                </a:solidFill>
              </a:rPr>
              <a:t>包 </a:t>
            </a:r>
            <a:r>
              <a:rPr lang="en-US" altLang="zh-TW" dirty="0" smtClean="0">
                <a:solidFill>
                  <a:schemeClr val="accent4"/>
                </a:solidFill>
              </a:rPr>
              <a:t>(packet)</a:t>
            </a:r>
            <a:r>
              <a:rPr lang="zh-TW" altLang="en-US" dirty="0" smtClean="0"/>
              <a:t>、</a:t>
            </a:r>
            <a:r>
              <a:rPr lang="zh-TW" altLang="en-US" dirty="0"/>
              <a:t>為它們指定適當的位址並透過最佳路徑將其傳送到目的</a:t>
            </a:r>
            <a:r>
              <a:rPr lang="zh-TW" altLang="en-US" dirty="0" smtClean="0"/>
              <a:t>主機</a:t>
            </a:r>
            <a:endParaRPr lang="en-US" altLang="zh-TW" dirty="0" smtClean="0"/>
          </a:p>
          <a:p>
            <a:pPr lvl="1"/>
            <a:r>
              <a:rPr lang="zh-TW" altLang="en-US" b="1" dirty="0"/>
              <a:t>網路存取協定 </a:t>
            </a:r>
            <a:r>
              <a:rPr lang="en-US" altLang="zh-TW" dirty="0"/>
              <a:t>- </a:t>
            </a:r>
            <a:r>
              <a:rPr lang="zh-TW" altLang="en-US" dirty="0"/>
              <a:t>網路存取協定描述兩個主要功能：資料鏈結上的通訊和網路媒體中資料的實體傳輸。資料鏈結管理協定接收來自 </a:t>
            </a:r>
            <a:r>
              <a:rPr lang="en-US" altLang="zh-TW" dirty="0"/>
              <a:t>IP </a:t>
            </a:r>
            <a:r>
              <a:rPr lang="zh-TW" altLang="en-US" dirty="0"/>
              <a:t>的封包並將其封裝為適合透過媒體傳輸的格式。實體媒體的標準和協定規定了發送訊號的方式以及接收者用戶端解讀訊號的方式。網路存取協定的一個範例就是</a:t>
            </a:r>
            <a:r>
              <a:rPr lang="zh-TW" altLang="en-US" dirty="0" smtClean="0"/>
              <a:t>乙太網路</a:t>
            </a:r>
            <a:endParaRPr lang="en-US" altLang="zh-TW" dirty="0" smtClean="0"/>
          </a:p>
          <a:p>
            <a:pPr lvl="1"/>
            <a:endParaRPr lang="zh-TW" altLang="en-US" dirty="0"/>
          </a:p>
        </p:txBody>
      </p:sp>
      <p:sp>
        <p:nvSpPr>
          <p:cNvPr id="3" name="標題 2"/>
          <p:cNvSpPr>
            <a:spLocks noGrp="1"/>
          </p:cNvSpPr>
          <p:nvPr>
            <p:ph type="title"/>
          </p:nvPr>
        </p:nvSpPr>
        <p:spPr/>
        <p:txBody>
          <a:bodyPr>
            <a:normAutofit/>
          </a:bodyPr>
          <a:lstStyle/>
          <a:p>
            <a:r>
              <a:rPr lang="zh-TW" altLang="en-US" dirty="0"/>
              <a:t>協定之間的</a:t>
            </a:r>
            <a:r>
              <a:rPr lang="zh-TW" altLang="en-US" dirty="0" smtClean="0"/>
              <a:t>互動</a:t>
            </a:r>
            <a:endParaRPr lang="zh-TW" altLang="en-US" dirty="0"/>
          </a:p>
        </p:txBody>
      </p:sp>
    </p:spTree>
    <p:extLst>
      <p:ext uri="{BB962C8B-B14F-4D97-AF65-F5344CB8AC3E}">
        <p14:creationId xmlns:p14="http://schemas.microsoft.com/office/powerpoint/2010/main" val="87983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協定之間的</a:t>
            </a:r>
            <a:r>
              <a:rPr lang="zh-TW" altLang="en-US" dirty="0" smtClean="0"/>
              <a:t>互動</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883660049"/>
              </p:ext>
            </p:extLst>
          </p:nvPr>
        </p:nvGraphicFramePr>
        <p:xfrm>
          <a:off x="1326107" y="1073989"/>
          <a:ext cx="6396050" cy="5075730"/>
        </p:xfrm>
        <a:graphic>
          <a:graphicData uri="http://schemas.openxmlformats.org/presentationml/2006/ole">
            <mc:AlternateContent xmlns:mc="http://schemas.openxmlformats.org/markup-compatibility/2006">
              <mc:Choice xmlns:v="urn:schemas-microsoft-com:vml" Requires="v">
                <p:oleObj spid="_x0000_s130076" r:id="rId3" imgW="6768000" imgH="5371200" progId="">
                  <p:embed/>
                </p:oleObj>
              </mc:Choice>
              <mc:Fallback>
                <p:oleObj r:id="rId3" imgW="6768000" imgH="5371200" progId="">
                  <p:embed/>
                  <p:pic>
                    <p:nvPicPr>
                      <p:cNvPr id="0" name=""/>
                      <p:cNvPicPr/>
                      <p:nvPr/>
                    </p:nvPicPr>
                    <p:blipFill>
                      <a:blip r:embed="rId4"/>
                      <a:stretch>
                        <a:fillRect/>
                      </a:stretch>
                    </p:blipFill>
                    <p:spPr>
                      <a:xfrm>
                        <a:off x="1326107" y="1073989"/>
                        <a:ext cx="6396050" cy="5075730"/>
                      </a:xfrm>
                      <a:prstGeom prst="rect">
                        <a:avLst/>
                      </a:prstGeom>
                    </p:spPr>
                  </p:pic>
                </p:oleObj>
              </mc:Fallback>
            </mc:AlternateContent>
          </a:graphicData>
        </a:graphic>
      </p:graphicFrame>
    </p:spTree>
    <p:extLst>
      <p:ext uri="{BB962C8B-B14F-4D97-AF65-F5344CB8AC3E}">
        <p14:creationId xmlns:p14="http://schemas.microsoft.com/office/powerpoint/2010/main" val="3074850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normAutofit/>
          </a:bodyPr>
          <a:lstStyle/>
          <a:p>
            <a:r>
              <a:rPr lang="zh-TW" altLang="en-US" dirty="0"/>
              <a:t>協定套件是一組協定協同工作以提供全面的網路通訊</a:t>
            </a:r>
            <a:r>
              <a:rPr lang="zh-TW" altLang="en-US" dirty="0" smtClean="0"/>
              <a:t>服務</a:t>
            </a:r>
            <a:endParaRPr lang="en-US" altLang="zh-TW" dirty="0" smtClean="0"/>
          </a:p>
          <a:p>
            <a:pPr lvl="1"/>
            <a:r>
              <a:rPr lang="zh-TW" altLang="en-US" dirty="0" smtClean="0"/>
              <a:t>協定</a:t>
            </a:r>
            <a:r>
              <a:rPr lang="zh-TW" altLang="en-US" dirty="0"/>
              <a:t>套件可能由標準組織指定或者由供應商</a:t>
            </a:r>
            <a:r>
              <a:rPr lang="zh-TW" altLang="en-US" dirty="0" smtClean="0"/>
              <a:t>開發</a:t>
            </a:r>
            <a:endParaRPr lang="en-US" altLang="zh-TW" dirty="0" smtClean="0"/>
          </a:p>
          <a:p>
            <a:r>
              <a:rPr lang="en-US" altLang="zh-TW" dirty="0"/>
              <a:t>IP</a:t>
            </a:r>
            <a:r>
              <a:rPr lang="zh-TW" altLang="en-US" dirty="0"/>
              <a:t>、</a:t>
            </a:r>
            <a:r>
              <a:rPr lang="en-US" altLang="zh-TW" dirty="0"/>
              <a:t>HTTP </a:t>
            </a:r>
            <a:r>
              <a:rPr lang="zh-TW" altLang="en-US" dirty="0"/>
              <a:t>和 </a:t>
            </a:r>
            <a:r>
              <a:rPr lang="en-US" altLang="zh-TW" dirty="0"/>
              <a:t>DHCP </a:t>
            </a:r>
            <a:r>
              <a:rPr lang="zh-TW" altLang="en-US" dirty="0"/>
              <a:t>協定都是著名的 </a:t>
            </a:r>
            <a:r>
              <a:rPr lang="en-US" altLang="zh-TW" dirty="0">
                <a:solidFill>
                  <a:schemeClr val="accent4"/>
                </a:solidFill>
              </a:rPr>
              <a:t>TCP/IP </a:t>
            </a:r>
            <a:r>
              <a:rPr lang="zh-TW" altLang="en-US" dirty="0">
                <a:solidFill>
                  <a:schemeClr val="accent4"/>
                </a:solidFill>
              </a:rPr>
              <a:t>網際網路協定套件</a:t>
            </a:r>
            <a:r>
              <a:rPr lang="zh-TW" altLang="en-US" dirty="0"/>
              <a:t>的一部分 </a:t>
            </a:r>
            <a:endParaRPr lang="en-US" altLang="zh-TW" dirty="0" smtClean="0"/>
          </a:p>
          <a:p>
            <a:pPr lvl="1"/>
            <a:r>
              <a:rPr lang="en-US" altLang="zh-TW" dirty="0" smtClean="0"/>
              <a:t>TCP/IP </a:t>
            </a:r>
            <a:r>
              <a:rPr lang="zh-TW" altLang="en-US" dirty="0"/>
              <a:t>協定套件是開放式標準，意味著這些協定免費向公眾提供，而且任何供應商都可以在他們的硬體或軟體中實作這些</a:t>
            </a:r>
            <a:r>
              <a:rPr lang="zh-TW" altLang="en-US" dirty="0" smtClean="0"/>
              <a:t>協定</a:t>
            </a:r>
            <a:endParaRPr lang="en-US" altLang="zh-TW" dirty="0" smtClean="0"/>
          </a:p>
          <a:p>
            <a:r>
              <a:rPr lang="zh-TW" altLang="en-US" dirty="0"/>
              <a:t>基於標準的協定是指已經受到網路行業認可並已獲得標準組織批准或贊同的程序或</a:t>
            </a:r>
            <a:r>
              <a:rPr lang="zh-TW" altLang="en-US" dirty="0" smtClean="0"/>
              <a:t>協定</a:t>
            </a:r>
            <a:endParaRPr lang="en-US" altLang="zh-TW" dirty="0" smtClean="0"/>
          </a:p>
          <a:p>
            <a:pPr lvl="1"/>
            <a:r>
              <a:rPr lang="zh-TW" altLang="en-US" dirty="0" smtClean="0"/>
              <a:t>在</a:t>
            </a:r>
            <a:r>
              <a:rPr lang="zh-TW" altLang="en-US" dirty="0"/>
              <a:t>開發和實作協定時標準的使用能夠確保來自不同製造商的產品實作互操作。如果某家製造商沒有嚴格遵守協定，其裝置或軟體可能就無法與其他製造商生產的產品成功</a:t>
            </a:r>
            <a:r>
              <a:rPr lang="zh-TW" altLang="en-US" dirty="0" smtClean="0"/>
              <a:t>通訊</a:t>
            </a:r>
            <a:endParaRPr lang="en-US" altLang="zh-TW" dirty="0" smtClean="0"/>
          </a:p>
          <a:p>
            <a:r>
              <a:rPr lang="zh-TW" altLang="en-US" dirty="0"/>
              <a:t>有些協定是</a:t>
            </a:r>
            <a:r>
              <a:rPr lang="zh-TW" altLang="en-US" dirty="0">
                <a:solidFill>
                  <a:schemeClr val="accent4"/>
                </a:solidFill>
              </a:rPr>
              <a:t>專有</a:t>
            </a:r>
            <a:r>
              <a:rPr lang="zh-TW" altLang="en-US" dirty="0" smtClean="0">
                <a:solidFill>
                  <a:schemeClr val="accent4"/>
                </a:solidFill>
              </a:rPr>
              <a:t>的 </a:t>
            </a:r>
            <a:r>
              <a:rPr lang="en-US" altLang="zh-TW" dirty="0" smtClean="0">
                <a:solidFill>
                  <a:schemeClr val="accent4"/>
                </a:solidFill>
              </a:rPr>
              <a:t>(proprietary)</a:t>
            </a:r>
          </a:p>
          <a:p>
            <a:pPr lvl="1"/>
            <a:r>
              <a:rPr lang="zh-TW" altLang="en-US" dirty="0" smtClean="0"/>
              <a:t>這裡</a:t>
            </a:r>
            <a:r>
              <a:rPr lang="zh-TW" altLang="en-US" dirty="0"/>
              <a:t>所說的專有指的是由一家公司或廠商控制協定的定義及其運作方式。經過擁有者許可，其他組織也可使用某些專有協定。其他專有協定則只能在專有廠商製造的裝置上執行</a:t>
            </a:r>
          </a:p>
        </p:txBody>
      </p:sp>
      <p:sp>
        <p:nvSpPr>
          <p:cNvPr id="3" name="標題 2"/>
          <p:cNvSpPr>
            <a:spLocks noGrp="1"/>
          </p:cNvSpPr>
          <p:nvPr>
            <p:ph type="title"/>
          </p:nvPr>
        </p:nvSpPr>
        <p:spPr/>
        <p:txBody>
          <a:bodyPr>
            <a:normAutofit/>
          </a:bodyPr>
          <a:lstStyle/>
          <a:p>
            <a:r>
              <a:rPr lang="zh-TW" altLang="en-US" dirty="0"/>
              <a:t>協定套件和業界</a:t>
            </a:r>
            <a:r>
              <a:rPr lang="zh-TW" altLang="en-US" dirty="0" smtClean="0"/>
              <a:t>標準</a:t>
            </a:r>
            <a:endParaRPr lang="zh-TW" altLang="en-US" dirty="0"/>
          </a:p>
        </p:txBody>
      </p:sp>
    </p:spTree>
    <p:extLst>
      <p:ext uri="{BB962C8B-B14F-4D97-AF65-F5344CB8AC3E}">
        <p14:creationId xmlns:p14="http://schemas.microsoft.com/office/powerpoint/2010/main" val="1554558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設計通訊系統</a:t>
            </a:r>
          </a:p>
        </p:txBody>
      </p:sp>
      <p:graphicFrame>
        <p:nvGraphicFramePr>
          <p:cNvPr id="3" name="物件 2"/>
          <p:cNvGraphicFramePr>
            <a:graphicFrameLocks noChangeAspect="1"/>
          </p:cNvGraphicFramePr>
          <p:nvPr>
            <p:extLst>
              <p:ext uri="{D42A27DB-BD31-4B8C-83A1-F6EECF244321}">
                <p14:modId xmlns:p14="http://schemas.microsoft.com/office/powerpoint/2010/main" val="3160244688"/>
              </p:ext>
            </p:extLst>
          </p:nvPr>
        </p:nvGraphicFramePr>
        <p:xfrm>
          <a:off x="1418880" y="958644"/>
          <a:ext cx="6210503" cy="5298973"/>
        </p:xfrm>
        <a:graphic>
          <a:graphicData uri="http://schemas.openxmlformats.org/presentationml/2006/ole">
            <mc:AlternateContent xmlns:mc="http://schemas.openxmlformats.org/markup-compatibility/2006">
              <mc:Choice xmlns:v="urn:schemas-microsoft-com:vml" Requires="v">
                <p:oleObj spid="_x0000_s46158" r:id="rId3" imgW="7009200" imgH="5980680" progId="">
                  <p:embed/>
                </p:oleObj>
              </mc:Choice>
              <mc:Fallback>
                <p:oleObj r:id="rId3" imgW="7009200" imgH="5980680" progId="">
                  <p:embed/>
                  <p:pic>
                    <p:nvPicPr>
                      <p:cNvPr id="0" name=""/>
                      <p:cNvPicPr/>
                      <p:nvPr/>
                    </p:nvPicPr>
                    <p:blipFill>
                      <a:blip r:embed="rId4"/>
                      <a:stretch>
                        <a:fillRect/>
                      </a:stretch>
                    </p:blipFill>
                    <p:spPr>
                      <a:xfrm>
                        <a:off x="1418880" y="958644"/>
                        <a:ext cx="6210503" cy="5298973"/>
                      </a:xfrm>
                      <a:prstGeom prst="rect">
                        <a:avLst/>
                      </a:prstGeom>
                    </p:spPr>
                  </p:pic>
                </p:oleObj>
              </mc:Fallback>
            </mc:AlternateContent>
          </a:graphicData>
        </a:graphic>
      </p:graphicFrame>
    </p:spTree>
    <p:extLst>
      <p:ext uri="{BB962C8B-B14F-4D97-AF65-F5344CB8AC3E}">
        <p14:creationId xmlns:p14="http://schemas.microsoft.com/office/powerpoint/2010/main" val="1640749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多家公司也可能合作新增一個專有</a:t>
            </a:r>
            <a:r>
              <a:rPr lang="zh-TW" altLang="en-US" dirty="0" smtClean="0"/>
              <a:t>協定</a:t>
            </a:r>
            <a:endParaRPr lang="en-US" altLang="zh-TW" dirty="0" smtClean="0"/>
          </a:p>
          <a:p>
            <a:pPr lvl="1"/>
            <a:r>
              <a:rPr lang="zh-TW" altLang="en-US" dirty="0" smtClean="0"/>
              <a:t>一家</a:t>
            </a:r>
            <a:r>
              <a:rPr lang="zh-TW" altLang="en-US" dirty="0"/>
              <a:t>供應商（或一組供應商）可能會開發專有協定以滿足其客戶需求，之後再促使該協定成為開放式</a:t>
            </a:r>
            <a:r>
              <a:rPr lang="zh-TW" altLang="en-US" dirty="0" smtClean="0"/>
              <a:t>標準</a:t>
            </a:r>
            <a:endParaRPr lang="en-US" altLang="zh-TW" dirty="0" smtClean="0"/>
          </a:p>
          <a:p>
            <a:pPr lvl="1"/>
            <a:r>
              <a:rPr lang="zh-TW" altLang="en-US" dirty="0" smtClean="0"/>
              <a:t>乙太</a:t>
            </a:r>
            <a:r>
              <a:rPr lang="zh-TW" altLang="en-US" dirty="0"/>
              <a:t>網路最初是由 </a:t>
            </a:r>
            <a:r>
              <a:rPr lang="en-US" altLang="zh-TW" dirty="0"/>
              <a:t>Bob Metcalfe </a:t>
            </a:r>
            <a:r>
              <a:rPr lang="zh-TW" altLang="en-US" dirty="0"/>
              <a:t>於二十世紀七十年代在 </a:t>
            </a:r>
            <a:r>
              <a:rPr lang="en-US" altLang="zh-TW" dirty="0"/>
              <a:t>XEROX </a:t>
            </a:r>
            <a:r>
              <a:rPr lang="zh-TW" altLang="en-US" dirty="0"/>
              <a:t>公司的帕洛阿爾託研究中心 </a:t>
            </a:r>
            <a:r>
              <a:rPr lang="en-US" altLang="zh-TW" dirty="0"/>
              <a:t>(Palo Alto Research Center, PARC) </a:t>
            </a:r>
            <a:r>
              <a:rPr lang="zh-TW" altLang="en-US" dirty="0"/>
              <a:t>開發的。在 </a:t>
            </a:r>
            <a:r>
              <a:rPr lang="en-US" altLang="zh-TW" dirty="0"/>
              <a:t>1979 </a:t>
            </a:r>
            <a:r>
              <a:rPr lang="zh-TW" altLang="en-US" dirty="0"/>
              <a:t>年，</a:t>
            </a:r>
            <a:r>
              <a:rPr lang="en-US" altLang="zh-TW" dirty="0"/>
              <a:t>Bob Metcalfe </a:t>
            </a:r>
            <a:r>
              <a:rPr lang="zh-TW" altLang="en-US" dirty="0"/>
              <a:t>創辦了自己的公司 </a:t>
            </a:r>
            <a:r>
              <a:rPr lang="en-US" altLang="zh-TW" dirty="0"/>
              <a:t>3COM</a:t>
            </a:r>
            <a:r>
              <a:rPr lang="zh-TW" altLang="en-US" dirty="0"/>
              <a:t>，並和 </a:t>
            </a:r>
            <a:r>
              <a:rPr lang="en-US" altLang="zh-TW" dirty="0"/>
              <a:t>Digital Equipment Corporation (DEC)</a:t>
            </a:r>
            <a:r>
              <a:rPr lang="zh-TW" altLang="en-US" dirty="0"/>
              <a:t>、</a:t>
            </a:r>
            <a:r>
              <a:rPr lang="en-US" altLang="zh-TW" dirty="0"/>
              <a:t>Intel </a:t>
            </a:r>
            <a:r>
              <a:rPr lang="zh-TW" altLang="en-US" dirty="0"/>
              <a:t>和 </a:t>
            </a:r>
            <a:r>
              <a:rPr lang="en-US" altLang="zh-TW" dirty="0"/>
              <a:t>Xerox </a:t>
            </a:r>
            <a:r>
              <a:rPr lang="zh-TW" altLang="en-US" dirty="0"/>
              <a:t>一起合作推廣乙太網路“</a:t>
            </a:r>
            <a:r>
              <a:rPr lang="en-US" altLang="zh-TW" dirty="0"/>
              <a:t>DIX”</a:t>
            </a:r>
            <a:r>
              <a:rPr lang="zh-TW" altLang="en-US" dirty="0" smtClean="0"/>
              <a:t>標準</a:t>
            </a:r>
            <a:endParaRPr lang="en-US" altLang="zh-TW" dirty="0" smtClean="0"/>
          </a:p>
          <a:p>
            <a:pPr lvl="1"/>
            <a:r>
              <a:rPr lang="zh-TW" altLang="en-US" dirty="0" smtClean="0"/>
              <a:t>在 </a:t>
            </a:r>
            <a:r>
              <a:rPr lang="en-US" altLang="zh-TW" dirty="0"/>
              <a:t>1985 </a:t>
            </a:r>
            <a:r>
              <a:rPr lang="zh-TW" altLang="en-US" dirty="0"/>
              <a:t>年，電機與電子工程師協會 </a:t>
            </a:r>
            <a:r>
              <a:rPr lang="en-US" altLang="zh-TW" dirty="0"/>
              <a:t>(IEEE) </a:t>
            </a:r>
            <a:r>
              <a:rPr lang="zh-TW" altLang="en-US" dirty="0"/>
              <a:t>發佈的 </a:t>
            </a:r>
            <a:r>
              <a:rPr lang="en-US" altLang="zh-TW" dirty="0"/>
              <a:t>IEEE 802.3 </a:t>
            </a:r>
            <a:r>
              <a:rPr lang="zh-TW" altLang="en-US" dirty="0"/>
              <a:t>標準與乙太網路幾乎完全相同。現在，</a:t>
            </a:r>
            <a:r>
              <a:rPr lang="en-US" altLang="zh-TW" dirty="0"/>
              <a:t>802.3 </a:t>
            </a:r>
            <a:r>
              <a:rPr lang="zh-TW" altLang="en-US" dirty="0"/>
              <a:t>是區域網路 </a:t>
            </a:r>
            <a:r>
              <a:rPr lang="en-US" altLang="zh-TW" dirty="0"/>
              <a:t>(LAN) </a:t>
            </a:r>
            <a:r>
              <a:rPr lang="zh-TW" altLang="en-US" dirty="0"/>
              <a:t>中的常用</a:t>
            </a:r>
            <a:r>
              <a:rPr lang="zh-TW" altLang="en-US" dirty="0" smtClean="0"/>
              <a:t>標準</a:t>
            </a:r>
            <a:endParaRPr lang="en-US" altLang="zh-TW" dirty="0" smtClean="0"/>
          </a:p>
          <a:p>
            <a:pPr lvl="1"/>
            <a:r>
              <a:rPr lang="zh-TW" altLang="en-US" dirty="0" smtClean="0"/>
              <a:t>思科</a:t>
            </a:r>
            <a:r>
              <a:rPr lang="zh-TW" altLang="en-US" dirty="0"/>
              <a:t>最近將 </a:t>
            </a:r>
            <a:r>
              <a:rPr lang="en-US" altLang="zh-TW" dirty="0"/>
              <a:t>EIGRP </a:t>
            </a:r>
            <a:r>
              <a:rPr lang="zh-TW" altLang="en-US" dirty="0"/>
              <a:t>路由協定作為一個資訊性 </a:t>
            </a:r>
            <a:r>
              <a:rPr lang="en-US" altLang="zh-TW" dirty="0"/>
              <a:t>RFC </a:t>
            </a:r>
            <a:r>
              <a:rPr lang="zh-TW" altLang="en-US" dirty="0"/>
              <a:t>向公眾開放，以滿足客戶在多供應商網路中使用該協定的需求</a:t>
            </a:r>
          </a:p>
        </p:txBody>
      </p:sp>
      <p:sp>
        <p:nvSpPr>
          <p:cNvPr id="3" name="標題 2"/>
          <p:cNvSpPr>
            <a:spLocks noGrp="1"/>
          </p:cNvSpPr>
          <p:nvPr>
            <p:ph type="title"/>
          </p:nvPr>
        </p:nvSpPr>
        <p:spPr/>
        <p:txBody>
          <a:bodyPr/>
          <a:lstStyle/>
          <a:p>
            <a:r>
              <a:rPr lang="zh-TW" altLang="en-US" dirty="0"/>
              <a:t>協定套件和業界標準</a:t>
            </a:r>
          </a:p>
        </p:txBody>
      </p:sp>
    </p:spTree>
    <p:extLst>
      <p:ext uri="{BB962C8B-B14F-4D97-AF65-F5344CB8AC3E}">
        <p14:creationId xmlns:p14="http://schemas.microsoft.com/office/powerpoint/2010/main" val="3049749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協定套件和業界</a:t>
            </a:r>
            <a:r>
              <a:rPr lang="zh-TW" altLang="en-US" dirty="0" smtClean="0"/>
              <a:t>標準</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836681989"/>
              </p:ext>
            </p:extLst>
          </p:nvPr>
        </p:nvGraphicFramePr>
        <p:xfrm>
          <a:off x="1057826" y="1031722"/>
          <a:ext cx="6932612" cy="5091112"/>
        </p:xfrm>
        <a:graphic>
          <a:graphicData uri="http://schemas.openxmlformats.org/presentationml/2006/ole">
            <mc:AlternateContent xmlns:mc="http://schemas.openxmlformats.org/markup-compatibility/2006">
              <mc:Choice xmlns:v="urn:schemas-microsoft-com:vml" Requires="v">
                <p:oleObj spid="_x0000_s131100" r:id="rId3" imgW="6933240" imgH="5091840" progId="">
                  <p:embed/>
                </p:oleObj>
              </mc:Choice>
              <mc:Fallback>
                <p:oleObj r:id="rId3" imgW="6933240" imgH="5091840" progId="">
                  <p:embed/>
                  <p:pic>
                    <p:nvPicPr>
                      <p:cNvPr id="0" name=""/>
                      <p:cNvPicPr/>
                      <p:nvPr/>
                    </p:nvPicPr>
                    <p:blipFill>
                      <a:blip r:embed="rId4"/>
                      <a:stretch>
                        <a:fillRect/>
                      </a:stretch>
                    </p:blipFill>
                    <p:spPr>
                      <a:xfrm>
                        <a:off x="1057826" y="1031722"/>
                        <a:ext cx="6932612" cy="5091112"/>
                      </a:xfrm>
                      <a:prstGeom prst="rect">
                        <a:avLst/>
                      </a:prstGeom>
                    </p:spPr>
                  </p:pic>
                </p:oleObj>
              </mc:Fallback>
            </mc:AlternateContent>
          </a:graphicData>
        </a:graphic>
      </p:graphicFrame>
    </p:spTree>
    <p:extLst>
      <p:ext uri="{BB962C8B-B14F-4D97-AF65-F5344CB8AC3E}">
        <p14:creationId xmlns:p14="http://schemas.microsoft.com/office/powerpoint/2010/main" val="1918134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第一個分封交換網路以及現今 </a:t>
            </a:r>
            <a:r>
              <a:rPr lang="en-US" altLang="zh-TW" dirty="0"/>
              <a:t>Internet </a:t>
            </a:r>
            <a:r>
              <a:rPr lang="zh-TW" altLang="en-US" dirty="0"/>
              <a:t>的前身是</a:t>
            </a:r>
            <a:r>
              <a:rPr lang="zh-TW" altLang="en-US" dirty="0">
                <a:solidFill>
                  <a:schemeClr val="accent4"/>
                </a:solidFill>
              </a:rPr>
              <a:t>高階研究計劃署網路 </a:t>
            </a:r>
            <a:r>
              <a:rPr lang="en-US" altLang="zh-TW" dirty="0">
                <a:solidFill>
                  <a:schemeClr val="accent4"/>
                </a:solidFill>
              </a:rPr>
              <a:t>(Advanced Research Projects Agency Network, ARPANET)</a:t>
            </a:r>
            <a:r>
              <a:rPr lang="zh-TW" altLang="en-US" dirty="0"/>
              <a:t>，於 </a:t>
            </a:r>
            <a:r>
              <a:rPr lang="en-US" altLang="zh-TW" dirty="0"/>
              <a:t>1969 </a:t>
            </a:r>
            <a:r>
              <a:rPr lang="zh-TW" altLang="en-US" dirty="0"/>
              <a:t>年透過連線位於四個位置的大型電腦使網路連線成為</a:t>
            </a:r>
            <a:r>
              <a:rPr lang="zh-TW" altLang="en-US" dirty="0" smtClean="0"/>
              <a:t>現實</a:t>
            </a:r>
            <a:endParaRPr lang="en-US" altLang="zh-TW" dirty="0" smtClean="0"/>
          </a:p>
          <a:p>
            <a:pPr lvl="1"/>
            <a:r>
              <a:rPr lang="en-US" altLang="zh-TW" dirty="0" smtClean="0"/>
              <a:t>ARPANET </a:t>
            </a:r>
            <a:r>
              <a:rPr lang="zh-TW" altLang="en-US" dirty="0"/>
              <a:t>由</a:t>
            </a:r>
            <a:r>
              <a:rPr lang="zh-TW" altLang="en-US" dirty="0" smtClean="0"/>
              <a:t>美國國防部</a:t>
            </a:r>
            <a:r>
              <a:rPr lang="zh-TW" altLang="en-US" dirty="0"/>
              <a:t>提供資金支援，供大學和研究實驗室使用。</a:t>
            </a:r>
            <a:r>
              <a:rPr lang="en-US" altLang="zh-TW" dirty="0"/>
              <a:t>Bolt</a:t>
            </a:r>
            <a:r>
              <a:rPr lang="zh-TW" altLang="en-US" dirty="0"/>
              <a:t>、</a:t>
            </a:r>
            <a:r>
              <a:rPr lang="en-US" altLang="zh-TW" dirty="0" err="1"/>
              <a:t>Beranek</a:t>
            </a:r>
            <a:r>
              <a:rPr lang="en-US" altLang="zh-TW" dirty="0"/>
              <a:t> </a:t>
            </a:r>
            <a:r>
              <a:rPr lang="zh-TW" altLang="en-US" dirty="0"/>
              <a:t>和 </a:t>
            </a:r>
            <a:r>
              <a:rPr lang="en-US" altLang="zh-TW" dirty="0"/>
              <a:t>Newman (BBN) </a:t>
            </a:r>
            <a:r>
              <a:rPr lang="zh-TW" altLang="en-US" dirty="0"/>
              <a:t>是完成了許多 </a:t>
            </a:r>
            <a:r>
              <a:rPr lang="en-US" altLang="zh-TW" dirty="0"/>
              <a:t>ARPANET </a:t>
            </a:r>
            <a:r>
              <a:rPr lang="zh-TW" altLang="en-US" dirty="0"/>
              <a:t>初步開發的承包商，包括新增了稱為</a:t>
            </a:r>
            <a:r>
              <a:rPr lang="zh-TW" altLang="en-US" dirty="0">
                <a:solidFill>
                  <a:schemeClr val="accent4"/>
                </a:solidFill>
              </a:rPr>
              <a:t>介面資訊處理器 </a:t>
            </a:r>
            <a:r>
              <a:rPr lang="en-US" altLang="zh-TW" dirty="0">
                <a:solidFill>
                  <a:schemeClr val="accent4"/>
                </a:solidFill>
              </a:rPr>
              <a:t>(IMP)</a:t>
            </a:r>
            <a:r>
              <a:rPr lang="en-US" altLang="zh-TW" dirty="0"/>
              <a:t> </a:t>
            </a:r>
            <a:r>
              <a:rPr lang="zh-TW" altLang="en-US" dirty="0"/>
              <a:t>的第一台路由</a:t>
            </a:r>
            <a:r>
              <a:rPr lang="zh-TW" altLang="en-US" dirty="0" smtClean="0"/>
              <a:t>器</a:t>
            </a:r>
            <a:endParaRPr lang="en-US" altLang="zh-TW" dirty="0" smtClean="0"/>
          </a:p>
          <a:p>
            <a:pPr lvl="1"/>
            <a:r>
              <a:rPr lang="zh-TW" altLang="en-US" dirty="0"/>
              <a:t>在 </a:t>
            </a:r>
            <a:r>
              <a:rPr lang="en-US" altLang="zh-TW" dirty="0"/>
              <a:t>1973 </a:t>
            </a:r>
            <a:r>
              <a:rPr lang="zh-TW" altLang="en-US" dirty="0"/>
              <a:t>年，</a:t>
            </a:r>
            <a:r>
              <a:rPr lang="en-US" altLang="zh-TW" dirty="0"/>
              <a:t>Robert Kahn </a:t>
            </a:r>
            <a:r>
              <a:rPr lang="zh-TW" altLang="en-US" dirty="0"/>
              <a:t>和 </a:t>
            </a:r>
            <a:r>
              <a:rPr lang="en-US" altLang="zh-TW" dirty="0"/>
              <a:t>Vinton Cerf </a:t>
            </a:r>
            <a:r>
              <a:rPr lang="zh-TW" altLang="en-US" dirty="0"/>
              <a:t>開始研究 </a:t>
            </a:r>
            <a:r>
              <a:rPr lang="en-US" altLang="zh-TW" dirty="0"/>
              <a:t>TCP</a:t>
            </a:r>
            <a:r>
              <a:rPr lang="zh-TW" altLang="en-US" dirty="0"/>
              <a:t>，以便開發下一代 </a:t>
            </a:r>
            <a:r>
              <a:rPr lang="en-US" altLang="zh-TW" dirty="0" smtClean="0"/>
              <a:t>ARPANET</a:t>
            </a:r>
          </a:p>
          <a:p>
            <a:pPr lvl="1"/>
            <a:r>
              <a:rPr lang="en-US" altLang="zh-TW" dirty="0" smtClean="0"/>
              <a:t>TCP </a:t>
            </a:r>
            <a:r>
              <a:rPr lang="zh-TW" altLang="en-US" dirty="0"/>
              <a:t>用於替換 </a:t>
            </a:r>
            <a:r>
              <a:rPr lang="en-US" altLang="zh-TW" dirty="0"/>
              <a:t>ARPANET </a:t>
            </a:r>
            <a:r>
              <a:rPr lang="zh-TW" altLang="en-US" dirty="0"/>
              <a:t>當時使用的</a:t>
            </a:r>
            <a:r>
              <a:rPr lang="zh-TW" altLang="en-US" dirty="0">
                <a:solidFill>
                  <a:schemeClr val="accent4"/>
                </a:solidFill>
              </a:rPr>
              <a:t>網路控制程式 </a:t>
            </a:r>
            <a:r>
              <a:rPr lang="en-US" altLang="zh-TW" dirty="0">
                <a:solidFill>
                  <a:schemeClr val="accent4"/>
                </a:solidFill>
              </a:rPr>
              <a:t>(NCP</a:t>
            </a:r>
            <a:r>
              <a:rPr lang="en-US" altLang="zh-TW" dirty="0" smtClean="0">
                <a:solidFill>
                  <a:schemeClr val="accent4"/>
                </a:solidFill>
              </a:rPr>
              <a:t>)</a:t>
            </a:r>
            <a:endParaRPr lang="en-US" altLang="zh-TW" dirty="0" smtClean="0"/>
          </a:p>
          <a:p>
            <a:pPr lvl="1"/>
            <a:r>
              <a:rPr lang="zh-TW" altLang="en-US" dirty="0" smtClean="0"/>
              <a:t>在 </a:t>
            </a:r>
            <a:r>
              <a:rPr lang="en-US" altLang="zh-TW" dirty="0"/>
              <a:t>1978 </a:t>
            </a:r>
            <a:r>
              <a:rPr lang="zh-TW" altLang="en-US" dirty="0"/>
              <a:t>年，</a:t>
            </a:r>
            <a:r>
              <a:rPr lang="en-US" altLang="zh-TW" dirty="0"/>
              <a:t>TCP </a:t>
            </a:r>
            <a:r>
              <a:rPr lang="zh-TW" altLang="en-US" dirty="0"/>
              <a:t>分成兩種協定：</a:t>
            </a:r>
            <a:r>
              <a:rPr lang="en-US" altLang="zh-TW" dirty="0"/>
              <a:t>TCP </a:t>
            </a:r>
            <a:r>
              <a:rPr lang="zh-TW" altLang="en-US" dirty="0"/>
              <a:t>和 </a:t>
            </a:r>
            <a:r>
              <a:rPr lang="en-US" altLang="zh-TW" dirty="0"/>
              <a:t>IP</a:t>
            </a:r>
            <a:r>
              <a:rPr lang="zh-TW" altLang="en-US" dirty="0"/>
              <a:t>。之後，一些其他協定加入到 </a:t>
            </a:r>
            <a:r>
              <a:rPr lang="en-US" altLang="zh-TW" dirty="0"/>
              <a:t>TCP/IP </a:t>
            </a:r>
            <a:r>
              <a:rPr lang="zh-TW" altLang="en-US" dirty="0"/>
              <a:t>協定套件中，包括 </a:t>
            </a:r>
            <a:r>
              <a:rPr lang="en-US" altLang="zh-TW" dirty="0"/>
              <a:t>Telnet</a:t>
            </a:r>
            <a:r>
              <a:rPr lang="zh-TW" altLang="en-US" dirty="0"/>
              <a:t>、</a:t>
            </a:r>
            <a:r>
              <a:rPr lang="en-US" altLang="zh-TW" dirty="0"/>
              <a:t>FTP</a:t>
            </a:r>
            <a:r>
              <a:rPr lang="zh-TW" altLang="en-US" dirty="0"/>
              <a:t>、</a:t>
            </a:r>
            <a:r>
              <a:rPr lang="en-US" altLang="zh-TW" dirty="0"/>
              <a:t>DNS </a:t>
            </a:r>
            <a:r>
              <a:rPr lang="zh-TW" altLang="en-US" dirty="0"/>
              <a:t>和許多其他協定</a:t>
            </a:r>
          </a:p>
        </p:txBody>
      </p:sp>
      <p:sp>
        <p:nvSpPr>
          <p:cNvPr id="3" name="標題 2"/>
          <p:cNvSpPr>
            <a:spLocks noGrp="1"/>
          </p:cNvSpPr>
          <p:nvPr>
            <p:ph type="title"/>
          </p:nvPr>
        </p:nvSpPr>
        <p:spPr/>
        <p:txBody>
          <a:bodyPr>
            <a:normAutofit/>
          </a:bodyPr>
          <a:lstStyle/>
          <a:p>
            <a:r>
              <a:rPr lang="en-US" altLang="zh-TW" dirty="0"/>
              <a:t>Internet </a:t>
            </a:r>
            <a:r>
              <a:rPr lang="zh-TW" altLang="en-US" dirty="0"/>
              <a:t>的建立和 </a:t>
            </a:r>
            <a:r>
              <a:rPr lang="en-US" altLang="zh-TW" dirty="0"/>
              <a:t>TCP/IP </a:t>
            </a:r>
            <a:r>
              <a:rPr lang="zh-TW" altLang="en-US" dirty="0"/>
              <a:t>的</a:t>
            </a:r>
            <a:r>
              <a:rPr lang="zh-TW" altLang="en-US" dirty="0" smtClean="0"/>
              <a:t>發展</a:t>
            </a:r>
            <a:endParaRPr lang="zh-TW" altLang="en-US" dirty="0"/>
          </a:p>
        </p:txBody>
      </p:sp>
    </p:spTree>
    <p:extLst>
      <p:ext uri="{BB962C8B-B14F-4D97-AF65-F5344CB8AC3E}">
        <p14:creationId xmlns:p14="http://schemas.microsoft.com/office/powerpoint/2010/main" val="2006748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Internet </a:t>
            </a:r>
            <a:r>
              <a:rPr lang="zh-TW" altLang="en-US" dirty="0"/>
              <a:t>的建立和 </a:t>
            </a:r>
            <a:r>
              <a:rPr lang="en-US" altLang="zh-TW" dirty="0"/>
              <a:t>TCP/IP </a:t>
            </a:r>
            <a:r>
              <a:rPr lang="zh-TW" altLang="en-US" dirty="0"/>
              <a:t>的發展</a:t>
            </a:r>
          </a:p>
        </p:txBody>
      </p:sp>
      <p:graphicFrame>
        <p:nvGraphicFramePr>
          <p:cNvPr id="3" name="物件 2"/>
          <p:cNvGraphicFramePr>
            <a:graphicFrameLocks noChangeAspect="1"/>
          </p:cNvGraphicFramePr>
          <p:nvPr>
            <p:extLst>
              <p:ext uri="{D42A27DB-BD31-4B8C-83A1-F6EECF244321}">
                <p14:modId xmlns:p14="http://schemas.microsoft.com/office/powerpoint/2010/main" val="1834485058"/>
              </p:ext>
            </p:extLst>
          </p:nvPr>
        </p:nvGraphicFramePr>
        <p:xfrm>
          <a:off x="1301580" y="1032385"/>
          <a:ext cx="6445103" cy="5220315"/>
        </p:xfrm>
        <a:graphic>
          <a:graphicData uri="http://schemas.openxmlformats.org/presentationml/2006/ole">
            <mc:AlternateContent xmlns:mc="http://schemas.openxmlformats.org/markup-compatibility/2006">
              <mc:Choice xmlns:v="urn:schemas-microsoft-com:vml" Requires="v">
                <p:oleObj spid="_x0000_s132121" r:id="rId3" imgW="7009200" imgH="5676120" progId="">
                  <p:embed/>
                </p:oleObj>
              </mc:Choice>
              <mc:Fallback>
                <p:oleObj r:id="rId3" imgW="7009200" imgH="5676120" progId="">
                  <p:embed/>
                  <p:pic>
                    <p:nvPicPr>
                      <p:cNvPr id="0" name=""/>
                      <p:cNvPicPr/>
                      <p:nvPr/>
                    </p:nvPicPr>
                    <p:blipFill>
                      <a:blip r:embed="rId4"/>
                      <a:stretch>
                        <a:fillRect/>
                      </a:stretch>
                    </p:blipFill>
                    <p:spPr>
                      <a:xfrm>
                        <a:off x="1301580" y="1032385"/>
                        <a:ext cx="6445103" cy="5220315"/>
                      </a:xfrm>
                      <a:prstGeom prst="rect">
                        <a:avLst/>
                      </a:prstGeom>
                    </p:spPr>
                  </p:pic>
                </p:oleObj>
              </mc:Fallback>
            </mc:AlternateContent>
          </a:graphicData>
        </a:graphic>
      </p:graphicFrame>
    </p:spTree>
    <p:extLst>
      <p:ext uri="{BB962C8B-B14F-4D97-AF65-F5344CB8AC3E}">
        <p14:creationId xmlns:p14="http://schemas.microsoft.com/office/powerpoint/2010/main" val="174964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在引用 </a:t>
            </a:r>
            <a:r>
              <a:rPr lang="en-US" altLang="zh-TW" dirty="0"/>
              <a:t>TCP/IP </a:t>
            </a:r>
            <a:r>
              <a:rPr lang="zh-TW" altLang="en-US" dirty="0"/>
              <a:t>模型時，從 </a:t>
            </a:r>
            <a:r>
              <a:rPr lang="en-US" altLang="zh-TW" dirty="0"/>
              <a:t>Internet </a:t>
            </a:r>
            <a:r>
              <a:rPr lang="zh-TW" altLang="en-US" dirty="0"/>
              <a:t>層到應用層都包含 </a:t>
            </a:r>
            <a:r>
              <a:rPr lang="en-US" altLang="zh-TW" dirty="0"/>
              <a:t>TCP/IP </a:t>
            </a:r>
            <a:r>
              <a:rPr lang="zh-TW" altLang="en-US" dirty="0"/>
              <a:t>協定。資料鏈結層或網路存取層的較低層協定負責透過實體媒體傳送 </a:t>
            </a:r>
            <a:r>
              <a:rPr lang="en-US" altLang="zh-TW" dirty="0"/>
              <a:t>IP </a:t>
            </a:r>
            <a:r>
              <a:rPr lang="zh-TW" altLang="en-US" dirty="0"/>
              <a:t>封包。這些較低層的協定由標準組織（如 </a:t>
            </a:r>
            <a:r>
              <a:rPr lang="en-US" altLang="zh-TW" dirty="0"/>
              <a:t>IEEE</a:t>
            </a:r>
            <a:r>
              <a:rPr lang="zh-TW" altLang="en-US" dirty="0"/>
              <a:t>）</a:t>
            </a:r>
            <a:r>
              <a:rPr lang="zh-TW" altLang="en-US" dirty="0" smtClean="0"/>
              <a:t>開發</a:t>
            </a:r>
            <a:endParaRPr lang="en-US" altLang="zh-TW" dirty="0" smtClean="0"/>
          </a:p>
          <a:p>
            <a:r>
              <a:rPr lang="en-US" altLang="zh-TW" dirty="0"/>
              <a:t>TCP/IP </a:t>
            </a:r>
            <a:r>
              <a:rPr lang="zh-TW" altLang="en-US" dirty="0"/>
              <a:t>協定套件在發送主機和接收主機上都作為 </a:t>
            </a:r>
            <a:r>
              <a:rPr lang="en-US" altLang="zh-TW" dirty="0"/>
              <a:t>TCP/IP </a:t>
            </a:r>
            <a:r>
              <a:rPr lang="zh-TW" altLang="en-US" dirty="0"/>
              <a:t>通訊協定堆疊來實作，透過網路為應用程式提供</a:t>
            </a:r>
            <a:r>
              <a:rPr lang="zh-TW" altLang="en-US" dirty="0">
                <a:solidFill>
                  <a:schemeClr val="accent4"/>
                </a:solidFill>
              </a:rPr>
              <a:t>端對</a:t>
            </a:r>
            <a:r>
              <a:rPr lang="zh-TW" altLang="en-US" dirty="0" smtClean="0">
                <a:solidFill>
                  <a:schemeClr val="accent4"/>
                </a:solidFill>
              </a:rPr>
              <a:t>端 </a:t>
            </a:r>
            <a:r>
              <a:rPr lang="en-US" altLang="zh-TW" dirty="0" smtClean="0">
                <a:solidFill>
                  <a:schemeClr val="accent4"/>
                </a:solidFill>
              </a:rPr>
              <a:t>(end-to-end) </a:t>
            </a:r>
            <a:r>
              <a:rPr lang="zh-TW" altLang="en-US" dirty="0" smtClean="0"/>
              <a:t>傳送</a:t>
            </a:r>
            <a:endParaRPr lang="en-US" altLang="zh-TW" dirty="0" smtClean="0"/>
          </a:p>
          <a:p>
            <a:r>
              <a:rPr lang="en-US" altLang="zh-TW" dirty="0" smtClean="0"/>
              <a:t>802.3 </a:t>
            </a:r>
            <a:r>
              <a:rPr lang="zh-TW" altLang="en-US" dirty="0"/>
              <a:t>或乙太網路協定用於透過 </a:t>
            </a:r>
            <a:r>
              <a:rPr lang="en-US" altLang="zh-TW" dirty="0"/>
              <a:t>LAN </a:t>
            </a:r>
            <a:r>
              <a:rPr lang="zh-TW" altLang="en-US" dirty="0"/>
              <a:t>中的實體媒體傳輸 </a:t>
            </a:r>
            <a:r>
              <a:rPr lang="en-US" altLang="zh-TW" dirty="0"/>
              <a:t>IP </a:t>
            </a:r>
            <a:r>
              <a:rPr lang="zh-TW" altLang="en-US" dirty="0"/>
              <a:t>封包</a:t>
            </a:r>
          </a:p>
        </p:txBody>
      </p:sp>
      <p:sp>
        <p:nvSpPr>
          <p:cNvPr id="3" name="標題 2"/>
          <p:cNvSpPr>
            <a:spLocks noGrp="1"/>
          </p:cNvSpPr>
          <p:nvPr>
            <p:ph type="title"/>
          </p:nvPr>
        </p:nvSpPr>
        <p:spPr/>
        <p:txBody>
          <a:bodyPr>
            <a:normAutofit/>
          </a:bodyPr>
          <a:lstStyle/>
          <a:p>
            <a:r>
              <a:rPr lang="en-US" altLang="zh-TW" dirty="0"/>
              <a:t>TCP/IP </a:t>
            </a:r>
            <a:r>
              <a:rPr lang="zh-TW" altLang="en-US" dirty="0"/>
              <a:t>協定套件和通訊</a:t>
            </a:r>
            <a:r>
              <a:rPr lang="zh-TW" altLang="en-US" dirty="0" smtClean="0"/>
              <a:t>程序</a:t>
            </a:r>
            <a:endParaRPr lang="zh-TW" altLang="en-US" dirty="0"/>
          </a:p>
        </p:txBody>
      </p:sp>
    </p:spTree>
    <p:extLst>
      <p:ext uri="{BB962C8B-B14F-4D97-AF65-F5344CB8AC3E}">
        <p14:creationId xmlns:p14="http://schemas.microsoft.com/office/powerpoint/2010/main" val="434072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TCP/IP </a:t>
            </a:r>
            <a:r>
              <a:rPr lang="zh-TW" altLang="en-US" dirty="0"/>
              <a:t>協定套件和通訊</a:t>
            </a:r>
            <a:r>
              <a:rPr lang="zh-TW" altLang="en-US" dirty="0" smtClean="0"/>
              <a:t>程序</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16236107"/>
              </p:ext>
            </p:extLst>
          </p:nvPr>
        </p:nvGraphicFramePr>
        <p:xfrm>
          <a:off x="1615089" y="1080067"/>
          <a:ext cx="5818085" cy="5120196"/>
        </p:xfrm>
        <a:graphic>
          <a:graphicData uri="http://schemas.openxmlformats.org/presentationml/2006/ole">
            <mc:AlternateContent xmlns:mc="http://schemas.openxmlformats.org/markup-compatibility/2006">
              <mc:Choice xmlns:v="urn:schemas-microsoft-com:vml" Requires="v">
                <p:oleObj spid="_x0000_s133144" r:id="rId3" imgW="6564960" imgH="5777640" progId="">
                  <p:embed/>
                </p:oleObj>
              </mc:Choice>
              <mc:Fallback>
                <p:oleObj r:id="rId3" imgW="6564960" imgH="5777640" progId="">
                  <p:embed/>
                  <p:pic>
                    <p:nvPicPr>
                      <p:cNvPr id="0" name=""/>
                      <p:cNvPicPr/>
                      <p:nvPr/>
                    </p:nvPicPr>
                    <p:blipFill>
                      <a:blip r:embed="rId4"/>
                      <a:stretch>
                        <a:fillRect/>
                      </a:stretch>
                    </p:blipFill>
                    <p:spPr>
                      <a:xfrm>
                        <a:off x="1615089" y="1080067"/>
                        <a:ext cx="5818085" cy="5120196"/>
                      </a:xfrm>
                      <a:prstGeom prst="rect">
                        <a:avLst/>
                      </a:prstGeom>
                    </p:spPr>
                  </p:pic>
                </p:oleObj>
              </mc:Fallback>
            </mc:AlternateContent>
          </a:graphicData>
        </a:graphic>
      </p:graphicFrame>
    </p:spTree>
    <p:extLst>
      <p:ext uri="{BB962C8B-B14F-4D97-AF65-F5344CB8AC3E}">
        <p14:creationId xmlns:p14="http://schemas.microsoft.com/office/powerpoint/2010/main" val="75114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TCP/IP </a:t>
            </a:r>
            <a:r>
              <a:rPr lang="zh-TW" altLang="en-US" dirty="0"/>
              <a:t>協定套件和通訊程序</a:t>
            </a:r>
          </a:p>
        </p:txBody>
      </p:sp>
      <p:graphicFrame>
        <p:nvGraphicFramePr>
          <p:cNvPr id="3" name="物件 2"/>
          <p:cNvGraphicFramePr>
            <a:graphicFrameLocks noChangeAspect="1"/>
          </p:cNvGraphicFramePr>
          <p:nvPr>
            <p:extLst>
              <p:ext uri="{D42A27DB-BD31-4B8C-83A1-F6EECF244321}">
                <p14:modId xmlns:p14="http://schemas.microsoft.com/office/powerpoint/2010/main" val="151796721"/>
              </p:ext>
            </p:extLst>
          </p:nvPr>
        </p:nvGraphicFramePr>
        <p:xfrm>
          <a:off x="1273726" y="1216742"/>
          <a:ext cx="6500812" cy="4572000"/>
        </p:xfrm>
        <a:graphic>
          <a:graphicData uri="http://schemas.openxmlformats.org/presentationml/2006/ole">
            <mc:AlternateContent xmlns:mc="http://schemas.openxmlformats.org/markup-compatibility/2006">
              <mc:Choice xmlns:v="urn:schemas-microsoft-com:vml" Requires="v">
                <p:oleObj spid="_x0000_s134167" r:id="rId3" imgW="6501240" imgH="4571280" progId="">
                  <p:embed/>
                </p:oleObj>
              </mc:Choice>
              <mc:Fallback>
                <p:oleObj r:id="rId3" imgW="6501240" imgH="4571280" progId="">
                  <p:embed/>
                  <p:pic>
                    <p:nvPicPr>
                      <p:cNvPr id="0" name=""/>
                      <p:cNvPicPr/>
                      <p:nvPr/>
                    </p:nvPicPr>
                    <p:blipFill>
                      <a:blip r:embed="rId4"/>
                      <a:stretch>
                        <a:fillRect/>
                      </a:stretch>
                    </p:blipFill>
                    <p:spPr>
                      <a:xfrm>
                        <a:off x="1273726" y="1216742"/>
                        <a:ext cx="6500812" cy="4572000"/>
                      </a:xfrm>
                      <a:prstGeom prst="rect">
                        <a:avLst/>
                      </a:prstGeom>
                    </p:spPr>
                  </p:pic>
                </p:oleObj>
              </mc:Fallback>
            </mc:AlternateContent>
          </a:graphicData>
        </a:graphic>
      </p:graphicFrame>
    </p:spTree>
    <p:extLst>
      <p:ext uri="{BB962C8B-B14F-4D97-AF65-F5344CB8AC3E}">
        <p14:creationId xmlns:p14="http://schemas.microsoft.com/office/powerpoint/2010/main" val="94251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TCP/IP </a:t>
            </a:r>
            <a:r>
              <a:rPr lang="zh-TW" altLang="en-US" dirty="0"/>
              <a:t>協定套件和通訊程序</a:t>
            </a:r>
          </a:p>
        </p:txBody>
      </p:sp>
      <p:graphicFrame>
        <p:nvGraphicFramePr>
          <p:cNvPr id="3" name="物件 2"/>
          <p:cNvGraphicFramePr>
            <a:graphicFrameLocks noChangeAspect="1"/>
          </p:cNvGraphicFramePr>
          <p:nvPr>
            <p:extLst>
              <p:ext uri="{D42A27DB-BD31-4B8C-83A1-F6EECF244321}">
                <p14:modId xmlns:p14="http://schemas.microsoft.com/office/powerpoint/2010/main" val="3170034782"/>
              </p:ext>
            </p:extLst>
          </p:nvPr>
        </p:nvGraphicFramePr>
        <p:xfrm>
          <a:off x="1248326" y="1231030"/>
          <a:ext cx="6551612" cy="4545012"/>
        </p:xfrm>
        <a:graphic>
          <a:graphicData uri="http://schemas.openxmlformats.org/presentationml/2006/ole">
            <mc:AlternateContent xmlns:mc="http://schemas.openxmlformats.org/markup-compatibility/2006">
              <mc:Choice xmlns:v="urn:schemas-microsoft-com:vml" Requires="v">
                <p:oleObj spid="_x0000_s135191" r:id="rId3" imgW="6552360" imgH="4545720" progId="">
                  <p:embed/>
                </p:oleObj>
              </mc:Choice>
              <mc:Fallback>
                <p:oleObj r:id="rId3" imgW="6552360" imgH="4545720" progId="">
                  <p:embed/>
                  <p:pic>
                    <p:nvPicPr>
                      <p:cNvPr id="0" name=""/>
                      <p:cNvPicPr/>
                      <p:nvPr/>
                    </p:nvPicPr>
                    <p:blipFill>
                      <a:blip r:embed="rId4"/>
                      <a:stretch>
                        <a:fillRect/>
                      </a:stretch>
                    </p:blipFill>
                    <p:spPr>
                      <a:xfrm>
                        <a:off x="1248326" y="1231030"/>
                        <a:ext cx="6551612" cy="4545012"/>
                      </a:xfrm>
                      <a:prstGeom prst="rect">
                        <a:avLst/>
                      </a:prstGeom>
                    </p:spPr>
                  </p:pic>
                </p:oleObj>
              </mc:Fallback>
            </mc:AlternateContent>
          </a:graphicData>
        </a:graphic>
      </p:graphicFrame>
    </p:spTree>
    <p:extLst>
      <p:ext uri="{BB962C8B-B14F-4D97-AF65-F5344CB8AC3E}">
        <p14:creationId xmlns:p14="http://schemas.microsoft.com/office/powerpoint/2010/main" val="241039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練習 </a:t>
            </a:r>
            <a:r>
              <a:rPr lang="en-US" altLang="zh-TW" dirty="0" smtClean="0"/>
              <a:t>3.2.2.4</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1144227786"/>
              </p:ext>
            </p:extLst>
          </p:nvPr>
        </p:nvGraphicFramePr>
        <p:xfrm>
          <a:off x="219075" y="1128713"/>
          <a:ext cx="8705850" cy="4600575"/>
        </p:xfrm>
        <a:graphic>
          <a:graphicData uri="http://schemas.openxmlformats.org/presentationml/2006/ole">
            <mc:AlternateContent xmlns:mc="http://schemas.openxmlformats.org/markup-compatibility/2006">
              <mc:Choice xmlns:v="urn:schemas-microsoft-com:vml" Requires="v">
                <p:oleObj spid="_x0000_s136215" r:id="rId3" imgW="11606040" imgH="6133320" progId="">
                  <p:embed/>
                </p:oleObj>
              </mc:Choice>
              <mc:Fallback>
                <p:oleObj r:id="rId3" imgW="11606040" imgH="6133320" progId="">
                  <p:embed/>
                  <p:pic>
                    <p:nvPicPr>
                      <p:cNvPr id="0" name=""/>
                      <p:cNvPicPr/>
                      <p:nvPr/>
                    </p:nvPicPr>
                    <p:blipFill>
                      <a:blip r:embed="rId4"/>
                      <a:stretch>
                        <a:fillRect/>
                      </a:stretch>
                    </p:blipFill>
                    <p:spPr>
                      <a:xfrm>
                        <a:off x="219075" y="1128713"/>
                        <a:ext cx="8705850" cy="4600575"/>
                      </a:xfrm>
                      <a:prstGeom prst="rect">
                        <a:avLst/>
                      </a:prstGeom>
                    </p:spPr>
                  </p:pic>
                </p:oleObj>
              </mc:Fallback>
            </mc:AlternateContent>
          </a:graphicData>
        </a:graphic>
      </p:graphicFrame>
    </p:spTree>
    <p:extLst>
      <p:ext uri="{BB962C8B-B14F-4D97-AF65-F5344CB8AC3E}">
        <p14:creationId xmlns:p14="http://schemas.microsoft.com/office/powerpoint/2010/main" val="3113917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39713" y="914400"/>
            <a:ext cx="8578850" cy="1755058"/>
          </a:xfrm>
        </p:spPr>
        <p:txBody>
          <a:bodyPr/>
          <a:lstStyle/>
          <a:p>
            <a:r>
              <a:rPr lang="zh-TW" altLang="en-US" dirty="0"/>
              <a:t>開放式標準鼓勵競爭和創新。它們還能確保任何公司的產品都不會獨佔市場，或佔有不公平競爭</a:t>
            </a:r>
            <a:r>
              <a:rPr lang="zh-TW" altLang="en-US" dirty="0" smtClean="0"/>
              <a:t>優勢</a:t>
            </a:r>
            <a:endParaRPr lang="en-US" altLang="zh-TW" dirty="0" smtClean="0"/>
          </a:p>
          <a:p>
            <a:r>
              <a:rPr lang="zh-TW" altLang="en-US" dirty="0"/>
              <a:t>標準組織對維護一個開放的 </a:t>
            </a:r>
            <a:r>
              <a:rPr lang="en-US" altLang="zh-TW" dirty="0"/>
              <a:t>Internet</a:t>
            </a:r>
            <a:r>
              <a:rPr lang="zh-TW" altLang="en-US" dirty="0"/>
              <a:t>，允許自由存取規範和協定並允許所有供應商實作這些規範和協定有非常重要的</a:t>
            </a:r>
            <a:r>
              <a:rPr lang="zh-TW" altLang="en-US" dirty="0" smtClean="0"/>
              <a:t>作用</a:t>
            </a:r>
          </a:p>
        </p:txBody>
      </p:sp>
      <p:sp>
        <p:nvSpPr>
          <p:cNvPr id="3" name="標題 2"/>
          <p:cNvSpPr>
            <a:spLocks noGrp="1"/>
          </p:cNvSpPr>
          <p:nvPr>
            <p:ph type="title"/>
          </p:nvPr>
        </p:nvSpPr>
        <p:spPr/>
        <p:txBody>
          <a:bodyPr>
            <a:normAutofit/>
          </a:bodyPr>
          <a:lstStyle/>
          <a:p>
            <a:r>
              <a:rPr lang="zh-TW" altLang="en-US" dirty="0"/>
              <a:t>開放</a:t>
            </a:r>
            <a:r>
              <a:rPr lang="zh-TW" altLang="en-US" dirty="0" smtClean="0"/>
              <a:t>標準</a:t>
            </a:r>
            <a:endParaRPr lang="zh-TW" altLang="en-US" dirty="0"/>
          </a:p>
        </p:txBody>
      </p:sp>
      <p:sp>
        <p:nvSpPr>
          <p:cNvPr id="5" name="文字版面配置區 4"/>
          <p:cNvSpPr>
            <a:spLocks noGrp="1"/>
          </p:cNvSpPr>
          <p:nvPr>
            <p:ph type="body" sz="quarter" idx="11"/>
          </p:nvPr>
        </p:nvSpPr>
        <p:spPr>
          <a:xfrm>
            <a:off x="245809" y="2551471"/>
            <a:ext cx="8578850" cy="3727409"/>
          </a:xfrm>
        </p:spPr>
        <p:txBody>
          <a:bodyPr/>
          <a:lstStyle/>
          <a:p>
            <a:r>
              <a:rPr lang="zh-TW" altLang="en-US" dirty="0"/>
              <a:t>標準組織包括：</a:t>
            </a:r>
          </a:p>
          <a:p>
            <a:pPr lvl="1"/>
            <a:r>
              <a:rPr lang="en-US" altLang="zh-TW" dirty="0"/>
              <a:t>Internet </a:t>
            </a:r>
            <a:r>
              <a:rPr lang="zh-TW" altLang="en-US" dirty="0"/>
              <a:t>協會 </a:t>
            </a:r>
            <a:r>
              <a:rPr lang="en-US" altLang="zh-TW" dirty="0"/>
              <a:t>(ISOC) </a:t>
            </a:r>
          </a:p>
          <a:p>
            <a:pPr lvl="1"/>
            <a:r>
              <a:rPr lang="en-US" altLang="zh-TW" dirty="0"/>
              <a:t>Internet </a:t>
            </a:r>
            <a:r>
              <a:rPr lang="zh-TW" altLang="en-US" dirty="0"/>
              <a:t>架構委員會 </a:t>
            </a:r>
            <a:r>
              <a:rPr lang="en-US" altLang="zh-TW" dirty="0"/>
              <a:t>(IAB)</a:t>
            </a:r>
          </a:p>
          <a:p>
            <a:pPr lvl="1"/>
            <a:r>
              <a:rPr lang="en-US" altLang="zh-TW" dirty="0"/>
              <a:t>Internet </a:t>
            </a:r>
            <a:r>
              <a:rPr lang="zh-TW" altLang="en-US" dirty="0"/>
              <a:t>工程任務組 </a:t>
            </a:r>
            <a:r>
              <a:rPr lang="en-US" altLang="zh-TW" dirty="0"/>
              <a:t>(IETF)</a:t>
            </a:r>
          </a:p>
          <a:p>
            <a:pPr lvl="1"/>
            <a:r>
              <a:rPr lang="zh-TW" altLang="en-US" dirty="0"/>
              <a:t>電機與電子工程師協會 </a:t>
            </a:r>
            <a:r>
              <a:rPr lang="en-US" altLang="zh-TW" dirty="0"/>
              <a:t>(IEEE)</a:t>
            </a:r>
          </a:p>
          <a:p>
            <a:pPr lvl="1"/>
            <a:r>
              <a:rPr lang="zh-TW" altLang="en-US" dirty="0"/>
              <a:t>國際標準化組織 </a:t>
            </a:r>
            <a:r>
              <a:rPr lang="en-US" altLang="zh-TW" dirty="0"/>
              <a:t>(ISO)</a:t>
            </a:r>
          </a:p>
          <a:p>
            <a:endParaRPr lang="zh-TW" altLang="en-US" dirty="0"/>
          </a:p>
        </p:txBody>
      </p:sp>
      <p:pic>
        <p:nvPicPr>
          <p:cNvPr id="6" name="圖片 5"/>
          <p:cNvPicPr>
            <a:picLocks noChangeAspect="1"/>
          </p:cNvPicPr>
          <p:nvPr/>
        </p:nvPicPr>
        <p:blipFill>
          <a:blip r:embed="rId2"/>
          <a:stretch>
            <a:fillRect/>
          </a:stretch>
        </p:blipFill>
        <p:spPr>
          <a:xfrm>
            <a:off x="4294116" y="2779360"/>
            <a:ext cx="4197426" cy="3054338"/>
          </a:xfrm>
          <a:prstGeom prst="rect">
            <a:avLst/>
          </a:prstGeom>
        </p:spPr>
      </p:pic>
    </p:spTree>
    <p:extLst>
      <p:ext uri="{BB962C8B-B14F-4D97-AF65-F5344CB8AC3E}">
        <p14:creationId xmlns:p14="http://schemas.microsoft.com/office/powerpoint/2010/main" val="3623095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en-US" altLang="zh-TW" dirty="0" smtClean="0"/>
              <a:t>3.1</a:t>
            </a:r>
            <a:br>
              <a:rPr lang="en-US" altLang="zh-TW" dirty="0" smtClean="0"/>
            </a:br>
            <a:r>
              <a:rPr lang="zh-TW" altLang="en-US" dirty="0" smtClean="0"/>
              <a:t>通訊規則</a:t>
            </a:r>
            <a:endParaRPr lang="en-US" altLang="zh-TW" dirty="0"/>
          </a:p>
        </p:txBody>
      </p:sp>
    </p:spTree>
    <p:extLst>
      <p:ext uri="{BB962C8B-B14F-4D97-AF65-F5344CB8AC3E}">
        <p14:creationId xmlns:p14="http://schemas.microsoft.com/office/powerpoint/2010/main" val="3944657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solidFill>
                  <a:schemeClr val="accent4"/>
                </a:solidFill>
              </a:rPr>
              <a:t>Internet </a:t>
            </a:r>
            <a:r>
              <a:rPr lang="zh-TW" altLang="en-US" dirty="0">
                <a:solidFill>
                  <a:schemeClr val="accent4"/>
                </a:solidFill>
              </a:rPr>
              <a:t>協會 </a:t>
            </a:r>
            <a:r>
              <a:rPr lang="en-US" altLang="zh-TW" dirty="0" smtClean="0">
                <a:solidFill>
                  <a:schemeClr val="accent4"/>
                </a:solidFill>
              </a:rPr>
              <a:t>(</a:t>
            </a:r>
            <a:r>
              <a:rPr lang="en-US" altLang="zh-TW" dirty="0">
                <a:solidFill>
                  <a:schemeClr val="accent4"/>
                </a:solidFill>
              </a:rPr>
              <a:t>Internet </a:t>
            </a:r>
            <a:r>
              <a:rPr lang="en-US" altLang="zh-TW" dirty="0" smtClean="0">
                <a:solidFill>
                  <a:schemeClr val="accent4"/>
                </a:solidFill>
              </a:rPr>
              <a:t>Society, ISOC</a:t>
            </a:r>
            <a:r>
              <a:rPr lang="en-US" altLang="zh-TW" dirty="0">
                <a:solidFill>
                  <a:schemeClr val="accent4"/>
                </a:solidFill>
              </a:rPr>
              <a:t>)</a:t>
            </a:r>
            <a:r>
              <a:rPr lang="en-US" altLang="zh-TW" dirty="0"/>
              <a:t> </a:t>
            </a:r>
            <a:r>
              <a:rPr lang="zh-TW" altLang="en-US" dirty="0"/>
              <a:t>負責在全世界推廣開放式開發、發展和使用 </a:t>
            </a:r>
            <a:r>
              <a:rPr lang="en-US" altLang="zh-TW" dirty="0" smtClean="0"/>
              <a:t>Internet</a:t>
            </a:r>
          </a:p>
          <a:p>
            <a:pPr lvl="1"/>
            <a:r>
              <a:rPr lang="en-US" altLang="zh-TW" dirty="0" smtClean="0"/>
              <a:t>ISOC </a:t>
            </a:r>
            <a:r>
              <a:rPr lang="zh-TW" altLang="en-US" dirty="0"/>
              <a:t>將推動有關 </a:t>
            </a:r>
            <a:r>
              <a:rPr lang="en-US" altLang="zh-TW" dirty="0"/>
              <a:t>Internet </a:t>
            </a:r>
            <a:r>
              <a:rPr lang="zh-TW" altLang="en-US" dirty="0"/>
              <a:t>技術基礎架構的標準和協定的開放式開發，包括監督 </a:t>
            </a:r>
            <a:r>
              <a:rPr lang="en-US" altLang="zh-TW" dirty="0"/>
              <a:t>Internet </a:t>
            </a:r>
            <a:r>
              <a:rPr lang="zh-TW" altLang="en-US" dirty="0"/>
              <a:t>架構委員會 </a:t>
            </a:r>
            <a:r>
              <a:rPr lang="en-US" altLang="zh-TW" dirty="0"/>
              <a:t>(IAB)</a:t>
            </a:r>
            <a:r>
              <a:rPr lang="zh-TW" altLang="en-US" dirty="0"/>
              <a:t>。</a:t>
            </a:r>
          </a:p>
          <a:p>
            <a:r>
              <a:rPr lang="en-US" altLang="zh-TW" dirty="0">
                <a:solidFill>
                  <a:schemeClr val="accent4"/>
                </a:solidFill>
              </a:rPr>
              <a:t>Internet </a:t>
            </a:r>
            <a:r>
              <a:rPr lang="zh-TW" altLang="en-US" dirty="0">
                <a:solidFill>
                  <a:schemeClr val="accent4"/>
                </a:solidFill>
              </a:rPr>
              <a:t>架構委員會 </a:t>
            </a:r>
            <a:r>
              <a:rPr lang="en-US" altLang="zh-TW" dirty="0" smtClean="0">
                <a:solidFill>
                  <a:schemeClr val="accent4"/>
                </a:solidFill>
              </a:rPr>
              <a:t>(</a:t>
            </a:r>
            <a:r>
              <a:rPr lang="en-US" altLang="zh-TW" dirty="0">
                <a:solidFill>
                  <a:schemeClr val="accent4"/>
                </a:solidFill>
              </a:rPr>
              <a:t>Internet Architecture </a:t>
            </a:r>
            <a:r>
              <a:rPr lang="en-US" altLang="zh-TW" dirty="0" smtClean="0">
                <a:solidFill>
                  <a:schemeClr val="accent4"/>
                </a:solidFill>
              </a:rPr>
              <a:t>Board, IAB</a:t>
            </a:r>
            <a:r>
              <a:rPr lang="en-US" altLang="zh-TW" dirty="0">
                <a:solidFill>
                  <a:schemeClr val="accent4"/>
                </a:solidFill>
              </a:rPr>
              <a:t>) </a:t>
            </a:r>
            <a:r>
              <a:rPr lang="zh-TW" altLang="en-US" dirty="0"/>
              <a:t>負責 </a:t>
            </a:r>
            <a:r>
              <a:rPr lang="en-US" altLang="zh-TW" dirty="0"/>
              <a:t>Internet </a:t>
            </a:r>
            <a:r>
              <a:rPr lang="zh-TW" altLang="en-US" dirty="0"/>
              <a:t>標準的全面管理和</a:t>
            </a:r>
            <a:r>
              <a:rPr lang="zh-TW" altLang="en-US" dirty="0" smtClean="0"/>
              <a:t>發展</a:t>
            </a:r>
            <a:endParaRPr lang="en-US" altLang="zh-TW" dirty="0" smtClean="0"/>
          </a:p>
          <a:p>
            <a:pPr lvl="1"/>
            <a:r>
              <a:rPr lang="en-US" altLang="zh-TW" dirty="0" smtClean="0"/>
              <a:t>IAB </a:t>
            </a:r>
            <a:r>
              <a:rPr lang="zh-TW" altLang="en-US" dirty="0"/>
              <a:t>將監督 </a:t>
            </a:r>
            <a:r>
              <a:rPr lang="en-US" altLang="zh-TW" dirty="0"/>
              <a:t>Internet </a:t>
            </a:r>
            <a:r>
              <a:rPr lang="zh-TW" altLang="en-US" dirty="0"/>
              <a:t>使用的協定和程序的</a:t>
            </a:r>
            <a:r>
              <a:rPr lang="zh-TW" altLang="en-US" dirty="0" smtClean="0"/>
              <a:t>架構</a:t>
            </a:r>
            <a:endParaRPr lang="en-US" altLang="zh-TW" dirty="0" smtClean="0"/>
          </a:p>
          <a:p>
            <a:pPr lvl="1"/>
            <a:r>
              <a:rPr lang="en-US" altLang="zh-TW" dirty="0" smtClean="0"/>
              <a:t>IAB </a:t>
            </a:r>
            <a:r>
              <a:rPr lang="zh-TW" altLang="en-US" dirty="0"/>
              <a:t>由 </a:t>
            </a:r>
            <a:r>
              <a:rPr lang="en-US" altLang="zh-TW" dirty="0"/>
              <a:t>13 </a:t>
            </a:r>
            <a:r>
              <a:rPr lang="zh-TW" altLang="en-US" dirty="0"/>
              <a:t>個成員組成，其中包括 </a:t>
            </a:r>
            <a:r>
              <a:rPr lang="en-US" altLang="zh-TW" dirty="0">
                <a:solidFill>
                  <a:schemeClr val="accent4"/>
                </a:solidFill>
              </a:rPr>
              <a:t>Internet </a:t>
            </a:r>
            <a:r>
              <a:rPr lang="zh-TW" altLang="en-US" dirty="0">
                <a:solidFill>
                  <a:schemeClr val="accent4"/>
                </a:solidFill>
              </a:rPr>
              <a:t>工程任務組 </a:t>
            </a:r>
            <a:r>
              <a:rPr lang="en-US" altLang="zh-TW" dirty="0" smtClean="0">
                <a:solidFill>
                  <a:schemeClr val="accent4"/>
                </a:solidFill>
              </a:rPr>
              <a:t>(</a:t>
            </a:r>
            <a:r>
              <a:rPr lang="en-US" altLang="zh-TW" dirty="0">
                <a:solidFill>
                  <a:schemeClr val="accent4"/>
                </a:solidFill>
              </a:rPr>
              <a:t>Internet Engineering Task </a:t>
            </a:r>
            <a:r>
              <a:rPr lang="en-US" altLang="zh-TW" dirty="0" smtClean="0">
                <a:solidFill>
                  <a:schemeClr val="accent4"/>
                </a:solidFill>
              </a:rPr>
              <a:t>Force, IETF</a:t>
            </a:r>
            <a:r>
              <a:rPr lang="en-US" altLang="zh-TW" dirty="0">
                <a:solidFill>
                  <a:schemeClr val="accent4"/>
                </a:solidFill>
              </a:rPr>
              <a:t>) </a:t>
            </a:r>
            <a:r>
              <a:rPr lang="zh-TW" altLang="en-US" dirty="0" smtClean="0"/>
              <a:t>主席</a:t>
            </a:r>
            <a:endParaRPr lang="en-US" altLang="zh-TW" dirty="0" smtClean="0"/>
          </a:p>
          <a:p>
            <a:pPr lvl="1"/>
            <a:r>
              <a:rPr lang="en-US" altLang="zh-TW" dirty="0" smtClean="0"/>
              <a:t>IAB </a:t>
            </a:r>
            <a:r>
              <a:rPr lang="zh-TW" altLang="en-US" dirty="0"/>
              <a:t>成員都是作為獨立的個人為該組織服務，不代表任何公司、機構或其他組織</a:t>
            </a:r>
          </a:p>
          <a:p>
            <a:endParaRPr lang="zh-TW" altLang="en-US" dirty="0"/>
          </a:p>
        </p:txBody>
      </p:sp>
      <p:sp>
        <p:nvSpPr>
          <p:cNvPr id="3" name="標題 2"/>
          <p:cNvSpPr>
            <a:spLocks noGrp="1"/>
          </p:cNvSpPr>
          <p:nvPr>
            <p:ph type="title"/>
          </p:nvPr>
        </p:nvSpPr>
        <p:spPr/>
        <p:txBody>
          <a:bodyPr>
            <a:normAutofit/>
          </a:bodyPr>
          <a:lstStyle/>
          <a:p>
            <a:r>
              <a:rPr lang="en-US" altLang="zh-TW" dirty="0"/>
              <a:t>ISOC</a:t>
            </a:r>
            <a:r>
              <a:rPr lang="zh-TW" altLang="en-US" dirty="0"/>
              <a:t>、</a:t>
            </a:r>
            <a:r>
              <a:rPr lang="en-US" altLang="zh-TW" dirty="0"/>
              <a:t>IAB </a:t>
            </a:r>
            <a:r>
              <a:rPr lang="zh-TW" altLang="en-US" dirty="0"/>
              <a:t>和 </a:t>
            </a:r>
            <a:r>
              <a:rPr lang="en-US" altLang="zh-TW" dirty="0" smtClean="0"/>
              <a:t>IETF</a:t>
            </a:r>
            <a:endParaRPr lang="zh-TW" altLang="en-US" dirty="0"/>
          </a:p>
        </p:txBody>
      </p:sp>
    </p:spTree>
    <p:extLst>
      <p:ext uri="{BB962C8B-B14F-4D97-AF65-F5344CB8AC3E}">
        <p14:creationId xmlns:p14="http://schemas.microsoft.com/office/powerpoint/2010/main" val="3913927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IETF </a:t>
            </a:r>
            <a:r>
              <a:rPr lang="zh-TW" altLang="en-US" dirty="0"/>
              <a:t>的使命是開發、更新和維護 </a:t>
            </a:r>
            <a:r>
              <a:rPr lang="en-US" altLang="zh-TW" dirty="0"/>
              <a:t>Internet </a:t>
            </a:r>
            <a:r>
              <a:rPr lang="zh-TW" altLang="en-US" dirty="0"/>
              <a:t>和 </a:t>
            </a:r>
            <a:r>
              <a:rPr lang="en-US" altLang="zh-TW" dirty="0"/>
              <a:t>TCP/IP </a:t>
            </a:r>
            <a:r>
              <a:rPr lang="zh-TW" altLang="en-US" dirty="0" smtClean="0"/>
              <a:t>技術</a:t>
            </a:r>
            <a:endParaRPr lang="en-US" altLang="zh-TW" dirty="0" smtClean="0"/>
          </a:p>
          <a:p>
            <a:pPr lvl="1"/>
            <a:r>
              <a:rPr lang="en-US" altLang="zh-TW" dirty="0" smtClean="0"/>
              <a:t>IETF </a:t>
            </a:r>
            <a:r>
              <a:rPr lang="zh-TW" altLang="en-US" dirty="0"/>
              <a:t>的一項重要職責是產生徵求</a:t>
            </a:r>
            <a:r>
              <a:rPr lang="zh-TW" altLang="en-US" dirty="0">
                <a:solidFill>
                  <a:schemeClr val="accent4"/>
                </a:solidFill>
              </a:rPr>
              <a:t>修正意見書 </a:t>
            </a:r>
            <a:r>
              <a:rPr lang="en-US" altLang="zh-TW" dirty="0" smtClean="0">
                <a:solidFill>
                  <a:schemeClr val="accent4"/>
                </a:solidFill>
              </a:rPr>
              <a:t>(</a:t>
            </a:r>
            <a:r>
              <a:rPr lang="en-US" altLang="zh-TW" dirty="0">
                <a:solidFill>
                  <a:schemeClr val="accent4"/>
                </a:solidFill>
              </a:rPr>
              <a:t>Request for </a:t>
            </a:r>
            <a:r>
              <a:rPr lang="en-US" altLang="zh-TW" dirty="0" smtClean="0">
                <a:solidFill>
                  <a:schemeClr val="accent4"/>
                </a:solidFill>
              </a:rPr>
              <a:t>Comments, RFC</a:t>
            </a:r>
            <a:r>
              <a:rPr lang="en-US" altLang="zh-TW" dirty="0">
                <a:solidFill>
                  <a:schemeClr val="accent4"/>
                </a:solidFill>
              </a:rPr>
              <a:t>)</a:t>
            </a:r>
            <a:r>
              <a:rPr lang="zh-TW" altLang="en-US" dirty="0"/>
              <a:t>，它是描述 </a:t>
            </a:r>
            <a:r>
              <a:rPr lang="en-US" altLang="zh-TW" dirty="0"/>
              <a:t>Internet </a:t>
            </a:r>
            <a:r>
              <a:rPr lang="zh-TW" altLang="en-US" dirty="0"/>
              <a:t>協定、程序和技術的一種</a:t>
            </a:r>
            <a:r>
              <a:rPr lang="zh-TW" altLang="en-US" dirty="0" smtClean="0"/>
              <a:t>備忘錄</a:t>
            </a:r>
            <a:endParaRPr lang="en-US" altLang="zh-TW" dirty="0" smtClean="0"/>
          </a:p>
          <a:p>
            <a:pPr lvl="1"/>
            <a:r>
              <a:rPr lang="en-US" altLang="zh-TW" dirty="0" smtClean="0"/>
              <a:t>IETF </a:t>
            </a:r>
            <a:r>
              <a:rPr lang="zh-TW" altLang="en-US" dirty="0"/>
              <a:t>由</a:t>
            </a:r>
            <a:r>
              <a:rPr lang="zh-TW" altLang="en-US" dirty="0">
                <a:solidFill>
                  <a:schemeClr val="accent4"/>
                </a:solidFill>
              </a:rPr>
              <a:t>工作小組 </a:t>
            </a:r>
            <a:r>
              <a:rPr lang="en-US" altLang="zh-TW" dirty="0" smtClean="0">
                <a:solidFill>
                  <a:schemeClr val="accent4"/>
                </a:solidFill>
              </a:rPr>
              <a:t>(Working Groups, WG</a:t>
            </a:r>
            <a:r>
              <a:rPr lang="en-US" altLang="zh-TW" dirty="0">
                <a:solidFill>
                  <a:schemeClr val="accent4"/>
                </a:solidFill>
              </a:rPr>
              <a:t>) </a:t>
            </a:r>
            <a:r>
              <a:rPr lang="zh-TW" altLang="en-US" dirty="0"/>
              <a:t>組成，主要功能是發展 </a:t>
            </a:r>
            <a:r>
              <a:rPr lang="en-US" altLang="zh-TW" dirty="0"/>
              <a:t>IETF </a:t>
            </a:r>
            <a:r>
              <a:rPr lang="zh-TW" altLang="en-US" dirty="0"/>
              <a:t>規範和指導原則。工作小組是短期存在的。該小組的目標實作之後，工作小組就會</a:t>
            </a:r>
            <a:r>
              <a:rPr lang="zh-TW" altLang="en-US" dirty="0" smtClean="0"/>
              <a:t>終止</a:t>
            </a:r>
            <a:endParaRPr lang="en-US" altLang="zh-TW" dirty="0" smtClean="0"/>
          </a:p>
          <a:p>
            <a:pPr lvl="1"/>
            <a:r>
              <a:rPr lang="en-US" altLang="zh-TW" dirty="0" smtClean="0">
                <a:solidFill>
                  <a:schemeClr val="accent4"/>
                </a:solidFill>
              </a:rPr>
              <a:t>Internet </a:t>
            </a:r>
            <a:r>
              <a:rPr lang="zh-TW" altLang="en-US" dirty="0">
                <a:solidFill>
                  <a:schemeClr val="accent4"/>
                </a:solidFill>
              </a:rPr>
              <a:t>工程指導小組 </a:t>
            </a:r>
            <a:r>
              <a:rPr lang="en-US" altLang="zh-TW" dirty="0" smtClean="0">
                <a:solidFill>
                  <a:schemeClr val="accent4"/>
                </a:solidFill>
              </a:rPr>
              <a:t>(</a:t>
            </a:r>
            <a:r>
              <a:rPr lang="en-US" altLang="zh-TW" dirty="0">
                <a:solidFill>
                  <a:schemeClr val="accent4"/>
                </a:solidFill>
              </a:rPr>
              <a:t>Internet Engineering Steering </a:t>
            </a:r>
            <a:r>
              <a:rPr lang="en-US" altLang="zh-TW" dirty="0" smtClean="0">
                <a:solidFill>
                  <a:schemeClr val="accent4"/>
                </a:solidFill>
              </a:rPr>
              <a:t>Group, IESG</a:t>
            </a:r>
            <a:r>
              <a:rPr lang="en-US" altLang="zh-TW" dirty="0">
                <a:solidFill>
                  <a:schemeClr val="accent4"/>
                </a:solidFill>
              </a:rPr>
              <a:t>) </a:t>
            </a:r>
            <a:r>
              <a:rPr lang="zh-TW" altLang="en-US" dirty="0"/>
              <a:t>負責 </a:t>
            </a:r>
            <a:r>
              <a:rPr lang="en-US" altLang="zh-TW" dirty="0"/>
              <a:t>IETF </a:t>
            </a:r>
            <a:r>
              <a:rPr lang="zh-TW" altLang="en-US" dirty="0"/>
              <a:t>和 </a:t>
            </a:r>
            <a:r>
              <a:rPr lang="en-US" altLang="zh-TW" dirty="0"/>
              <a:t>Internet </a:t>
            </a:r>
            <a:r>
              <a:rPr lang="zh-TW" altLang="en-US" dirty="0"/>
              <a:t>標準程序的的技術</a:t>
            </a:r>
            <a:r>
              <a:rPr lang="zh-TW" altLang="en-US" dirty="0" smtClean="0"/>
              <a:t>管理</a:t>
            </a:r>
            <a:endParaRPr lang="en-US" altLang="zh-TW" dirty="0" smtClean="0"/>
          </a:p>
          <a:p>
            <a:r>
              <a:rPr lang="en-US" altLang="zh-TW" dirty="0">
                <a:solidFill>
                  <a:schemeClr val="accent4"/>
                </a:solidFill>
              </a:rPr>
              <a:t>Internet </a:t>
            </a:r>
            <a:r>
              <a:rPr lang="zh-TW" altLang="en-US" dirty="0">
                <a:solidFill>
                  <a:schemeClr val="accent4"/>
                </a:solidFill>
              </a:rPr>
              <a:t>研究工作小組 </a:t>
            </a:r>
            <a:r>
              <a:rPr lang="en-US" altLang="zh-TW" dirty="0" smtClean="0">
                <a:solidFill>
                  <a:schemeClr val="accent4"/>
                </a:solidFill>
              </a:rPr>
              <a:t>(</a:t>
            </a:r>
            <a:r>
              <a:rPr lang="en-US" altLang="zh-TW" dirty="0">
                <a:solidFill>
                  <a:schemeClr val="accent4"/>
                </a:solidFill>
              </a:rPr>
              <a:t>Internet Research Task </a:t>
            </a:r>
            <a:r>
              <a:rPr lang="en-US" altLang="zh-TW" dirty="0" smtClean="0">
                <a:solidFill>
                  <a:schemeClr val="accent4"/>
                </a:solidFill>
              </a:rPr>
              <a:t>Force, IRTF</a:t>
            </a:r>
            <a:r>
              <a:rPr lang="en-US" altLang="zh-TW" dirty="0">
                <a:solidFill>
                  <a:schemeClr val="accent4"/>
                </a:solidFill>
              </a:rPr>
              <a:t>)</a:t>
            </a:r>
            <a:r>
              <a:rPr lang="en-US" altLang="zh-TW" dirty="0"/>
              <a:t> </a:t>
            </a:r>
            <a:r>
              <a:rPr lang="zh-TW" altLang="en-US" dirty="0"/>
              <a:t>致力於有關 </a:t>
            </a:r>
            <a:r>
              <a:rPr lang="en-US" altLang="zh-TW" dirty="0"/>
              <a:t>Internet </a:t>
            </a:r>
            <a:r>
              <a:rPr lang="zh-TW" altLang="en-US" dirty="0"/>
              <a:t>和 </a:t>
            </a:r>
            <a:r>
              <a:rPr lang="en-US" altLang="zh-TW" dirty="0"/>
              <a:t>TCP/IP </a:t>
            </a:r>
            <a:r>
              <a:rPr lang="zh-TW" altLang="en-US" dirty="0"/>
              <a:t>協定、應用程式、架構和技術的長期</a:t>
            </a:r>
            <a:r>
              <a:rPr lang="zh-TW" altLang="en-US" dirty="0" smtClean="0"/>
              <a:t>研究</a:t>
            </a:r>
            <a:endParaRPr lang="en-US" altLang="zh-TW" dirty="0" smtClean="0"/>
          </a:p>
          <a:p>
            <a:pPr lvl="1"/>
            <a:r>
              <a:rPr lang="en-US" altLang="zh-TW" dirty="0" smtClean="0"/>
              <a:t>IETF </a:t>
            </a:r>
            <a:r>
              <a:rPr lang="zh-TW" altLang="en-US" dirty="0"/>
              <a:t>關注新增標準的短期問題，而 </a:t>
            </a:r>
            <a:r>
              <a:rPr lang="en-US" altLang="zh-TW" dirty="0"/>
              <a:t>IRTF </a:t>
            </a:r>
            <a:r>
              <a:rPr lang="zh-TW" altLang="en-US" dirty="0"/>
              <a:t>則由注重長期發展的研究小組</a:t>
            </a:r>
            <a:r>
              <a:rPr lang="zh-TW" altLang="en-US" dirty="0" smtClean="0"/>
              <a:t>組成</a:t>
            </a:r>
            <a:endParaRPr lang="en-US" altLang="zh-TW" dirty="0" smtClean="0"/>
          </a:p>
          <a:p>
            <a:pPr lvl="1"/>
            <a:r>
              <a:rPr lang="zh-TW" altLang="en-US" dirty="0" smtClean="0"/>
              <a:t>一些</a:t>
            </a:r>
            <a:r>
              <a:rPr lang="zh-TW" altLang="en-US" dirty="0"/>
              <a:t>當前的研究小組包括反垃圾郵件研究小組 </a:t>
            </a:r>
            <a:r>
              <a:rPr lang="en-US" altLang="zh-TW" dirty="0"/>
              <a:t>(Anti-Spam Research Group, ASRG)</a:t>
            </a:r>
            <a:r>
              <a:rPr lang="zh-TW" altLang="en-US" dirty="0"/>
              <a:t>、密碼技術研究小組 </a:t>
            </a:r>
            <a:r>
              <a:rPr lang="en-US" altLang="zh-TW" dirty="0"/>
              <a:t>(Crypto Forum Research Group, CFRG)</a:t>
            </a:r>
            <a:r>
              <a:rPr lang="zh-TW" altLang="en-US" dirty="0"/>
              <a:t>、對等研究小組 </a:t>
            </a:r>
            <a:r>
              <a:rPr lang="en-US" altLang="zh-TW" dirty="0"/>
              <a:t>(Peer-to-Peer Research Group, P2PRG) </a:t>
            </a:r>
            <a:r>
              <a:rPr lang="zh-TW" altLang="en-US" dirty="0"/>
              <a:t>和路由器研究小組 </a:t>
            </a:r>
            <a:r>
              <a:rPr lang="en-US" altLang="zh-TW" dirty="0"/>
              <a:t>(Router Research Group, RRG)</a:t>
            </a:r>
            <a:endParaRPr lang="zh-TW" altLang="en-US" dirty="0"/>
          </a:p>
        </p:txBody>
      </p:sp>
      <p:sp>
        <p:nvSpPr>
          <p:cNvPr id="3" name="標題 2"/>
          <p:cNvSpPr>
            <a:spLocks noGrp="1"/>
          </p:cNvSpPr>
          <p:nvPr>
            <p:ph type="title"/>
          </p:nvPr>
        </p:nvSpPr>
        <p:spPr/>
        <p:txBody>
          <a:bodyPr/>
          <a:lstStyle/>
          <a:p>
            <a:r>
              <a:rPr lang="en-US" altLang="zh-TW" dirty="0"/>
              <a:t>ISOC</a:t>
            </a:r>
            <a:r>
              <a:rPr lang="zh-TW" altLang="en-US" dirty="0"/>
              <a:t>、</a:t>
            </a:r>
            <a:r>
              <a:rPr lang="en-US" altLang="zh-TW" dirty="0"/>
              <a:t>IAB </a:t>
            </a:r>
            <a:r>
              <a:rPr lang="zh-TW" altLang="en-US" dirty="0"/>
              <a:t>和 </a:t>
            </a:r>
            <a:r>
              <a:rPr lang="en-US" altLang="zh-TW" dirty="0"/>
              <a:t>IETF</a:t>
            </a:r>
            <a:endParaRPr lang="zh-TW" altLang="en-US" dirty="0"/>
          </a:p>
        </p:txBody>
      </p:sp>
    </p:spTree>
    <p:extLst>
      <p:ext uri="{BB962C8B-B14F-4D97-AF65-F5344CB8AC3E}">
        <p14:creationId xmlns:p14="http://schemas.microsoft.com/office/powerpoint/2010/main" val="40324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ISOC</a:t>
            </a:r>
            <a:r>
              <a:rPr lang="zh-TW" altLang="en-US" dirty="0"/>
              <a:t>、</a:t>
            </a:r>
            <a:r>
              <a:rPr lang="en-US" altLang="zh-TW" dirty="0"/>
              <a:t>IAB </a:t>
            </a:r>
            <a:r>
              <a:rPr lang="zh-TW" altLang="en-US" dirty="0"/>
              <a:t>和 </a:t>
            </a:r>
            <a:r>
              <a:rPr lang="en-US" altLang="zh-TW" dirty="0" smtClean="0"/>
              <a:t>IETF</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3874051691"/>
              </p:ext>
            </p:extLst>
          </p:nvPr>
        </p:nvGraphicFramePr>
        <p:xfrm>
          <a:off x="1261406" y="958644"/>
          <a:ext cx="6525451" cy="5072421"/>
        </p:xfrm>
        <a:graphic>
          <a:graphicData uri="http://schemas.openxmlformats.org/presentationml/2006/ole">
            <mc:AlternateContent xmlns:mc="http://schemas.openxmlformats.org/markup-compatibility/2006">
              <mc:Choice xmlns:v="urn:schemas-microsoft-com:vml" Requires="v">
                <p:oleObj spid="_x0000_s137237" r:id="rId3" imgW="7072920" imgH="5498280" progId="">
                  <p:embed/>
                </p:oleObj>
              </mc:Choice>
              <mc:Fallback>
                <p:oleObj r:id="rId3" imgW="7072920" imgH="5498280" progId="">
                  <p:embed/>
                  <p:pic>
                    <p:nvPicPr>
                      <p:cNvPr id="0" name=""/>
                      <p:cNvPicPr/>
                      <p:nvPr/>
                    </p:nvPicPr>
                    <p:blipFill>
                      <a:blip r:embed="rId4"/>
                      <a:stretch>
                        <a:fillRect/>
                      </a:stretch>
                    </p:blipFill>
                    <p:spPr>
                      <a:xfrm>
                        <a:off x="1261406" y="958644"/>
                        <a:ext cx="6525451" cy="5072421"/>
                      </a:xfrm>
                      <a:prstGeom prst="rect">
                        <a:avLst/>
                      </a:prstGeom>
                    </p:spPr>
                  </p:pic>
                </p:oleObj>
              </mc:Fallback>
            </mc:AlternateContent>
          </a:graphicData>
        </a:graphic>
      </p:graphicFrame>
    </p:spTree>
    <p:extLst>
      <p:ext uri="{BB962C8B-B14F-4D97-AF65-F5344CB8AC3E}">
        <p14:creationId xmlns:p14="http://schemas.microsoft.com/office/powerpoint/2010/main" val="25783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電機與電子工程師協會（</a:t>
            </a:r>
            <a:r>
              <a:rPr lang="en-US" altLang="zh-TW" dirty="0"/>
              <a:t>IEEE</a:t>
            </a:r>
            <a:r>
              <a:rPr lang="zh-TW" altLang="en-US" dirty="0"/>
              <a:t>，讀作“</a:t>
            </a:r>
            <a:r>
              <a:rPr lang="en-US" altLang="zh-TW" dirty="0"/>
              <a:t>I-triple-E”</a:t>
            </a:r>
            <a:r>
              <a:rPr lang="zh-TW" altLang="en-US" dirty="0"/>
              <a:t>）是為那些致力於推動電機工程和電子領域的技術創新和標準新增的工程師設立的專業</a:t>
            </a:r>
            <a:r>
              <a:rPr lang="zh-TW" altLang="en-US" dirty="0" smtClean="0"/>
              <a:t>組織</a:t>
            </a:r>
            <a:endParaRPr lang="en-US" altLang="zh-TW" dirty="0" smtClean="0"/>
          </a:p>
          <a:p>
            <a:pPr lvl="1"/>
            <a:r>
              <a:rPr lang="zh-TW" altLang="en-US" dirty="0" smtClean="0"/>
              <a:t>截至 </a:t>
            </a:r>
            <a:r>
              <a:rPr lang="en-US" altLang="zh-TW" dirty="0"/>
              <a:t>2012 </a:t>
            </a:r>
            <a:r>
              <a:rPr lang="zh-TW" altLang="en-US" dirty="0"/>
              <a:t>年，</a:t>
            </a:r>
            <a:r>
              <a:rPr lang="en-US" altLang="zh-TW" dirty="0"/>
              <a:t>IEEE </a:t>
            </a:r>
            <a:r>
              <a:rPr lang="zh-TW" altLang="en-US" dirty="0"/>
              <a:t>包含 </a:t>
            </a:r>
            <a:r>
              <a:rPr lang="en-US" altLang="zh-TW" dirty="0"/>
              <a:t>38 </a:t>
            </a:r>
            <a:r>
              <a:rPr lang="zh-TW" altLang="en-US" dirty="0"/>
              <a:t>個協會，發行了 </a:t>
            </a:r>
            <a:r>
              <a:rPr lang="en-US" altLang="zh-TW" dirty="0"/>
              <a:t>130 </a:t>
            </a:r>
            <a:r>
              <a:rPr lang="zh-TW" altLang="en-US" dirty="0"/>
              <a:t>種期刊，每年在全球贊助的會議超過 </a:t>
            </a:r>
            <a:r>
              <a:rPr lang="en-US" altLang="zh-TW" dirty="0"/>
              <a:t>1300 </a:t>
            </a:r>
            <a:r>
              <a:rPr lang="zh-TW" altLang="en-US" dirty="0" smtClean="0"/>
              <a:t>次</a:t>
            </a:r>
            <a:endParaRPr lang="en-US" altLang="zh-TW" dirty="0" smtClean="0"/>
          </a:p>
          <a:p>
            <a:pPr lvl="1"/>
            <a:r>
              <a:rPr lang="en-US" altLang="zh-TW" dirty="0" smtClean="0"/>
              <a:t>IEEE </a:t>
            </a:r>
            <a:r>
              <a:rPr lang="zh-TW" altLang="en-US" dirty="0"/>
              <a:t>目前有 </a:t>
            </a:r>
            <a:r>
              <a:rPr lang="en-US" altLang="zh-TW" dirty="0"/>
              <a:t>1300 </a:t>
            </a:r>
            <a:r>
              <a:rPr lang="zh-TW" altLang="en-US" dirty="0"/>
              <a:t>多個標準和專案處於開發</a:t>
            </a:r>
            <a:r>
              <a:rPr lang="zh-TW" altLang="en-US" dirty="0" smtClean="0"/>
              <a:t>階段</a:t>
            </a:r>
            <a:endParaRPr lang="en-US" altLang="zh-TW" dirty="0" smtClean="0"/>
          </a:p>
          <a:p>
            <a:pPr lvl="1"/>
            <a:r>
              <a:rPr lang="en-US" altLang="zh-TW" dirty="0"/>
              <a:t>IEEE </a:t>
            </a:r>
            <a:r>
              <a:rPr lang="zh-TW" altLang="en-US" dirty="0"/>
              <a:t>是國際領先的標準制定組織之一。它所新增和維護的標準影響包括動力能源、醫療衛生、電信和網路在內的各種</a:t>
            </a:r>
            <a:r>
              <a:rPr lang="zh-TW" altLang="en-US" dirty="0" smtClean="0"/>
              <a:t>行業</a:t>
            </a:r>
            <a:endParaRPr lang="en-US" altLang="zh-TW" dirty="0" smtClean="0"/>
          </a:p>
          <a:p>
            <a:pPr lvl="1"/>
            <a:r>
              <a:rPr lang="en-US" altLang="zh-TW" dirty="0" smtClean="0"/>
              <a:t>IEEE </a:t>
            </a:r>
            <a:r>
              <a:rPr lang="en-US" altLang="zh-TW" dirty="0"/>
              <a:t>802 </a:t>
            </a:r>
            <a:r>
              <a:rPr lang="zh-TW" altLang="en-US" dirty="0"/>
              <a:t>系列標準負責有關區域網路和都會網路的問題，有線和無線網路都包括在內</a:t>
            </a:r>
            <a:r>
              <a:rPr lang="zh-TW" altLang="en-US" dirty="0" smtClean="0"/>
              <a:t>。每</a:t>
            </a:r>
            <a:r>
              <a:rPr lang="zh-TW" altLang="en-US" dirty="0"/>
              <a:t>個 </a:t>
            </a:r>
            <a:r>
              <a:rPr lang="en-US" altLang="zh-TW" dirty="0"/>
              <a:t>IEEE </a:t>
            </a:r>
            <a:r>
              <a:rPr lang="zh-TW" altLang="en-US" dirty="0"/>
              <a:t>標準有一個工作小組負責新增和改進此</a:t>
            </a:r>
            <a:r>
              <a:rPr lang="zh-TW" altLang="en-US" dirty="0" smtClean="0"/>
              <a:t>標準</a:t>
            </a:r>
            <a:endParaRPr lang="en-US" altLang="zh-TW" dirty="0" smtClean="0"/>
          </a:p>
          <a:p>
            <a:pPr lvl="1"/>
            <a:r>
              <a:rPr lang="en-US" altLang="zh-TW" dirty="0"/>
              <a:t>IEEE 802.3 </a:t>
            </a:r>
            <a:r>
              <a:rPr lang="zh-TW" altLang="en-US" dirty="0"/>
              <a:t>和 </a:t>
            </a:r>
            <a:r>
              <a:rPr lang="en-US" altLang="zh-TW" dirty="0"/>
              <a:t>IEEE 802.11 </a:t>
            </a:r>
            <a:r>
              <a:rPr lang="zh-TW" altLang="en-US" dirty="0"/>
              <a:t>標準是電腦網路方面比較重要的 </a:t>
            </a:r>
            <a:r>
              <a:rPr lang="en-US" altLang="zh-TW" dirty="0"/>
              <a:t>IEEE </a:t>
            </a:r>
            <a:r>
              <a:rPr lang="zh-TW" altLang="en-US" dirty="0"/>
              <a:t>標準。</a:t>
            </a:r>
            <a:r>
              <a:rPr lang="en-US" altLang="zh-TW" dirty="0"/>
              <a:t>IEEE 802.3 </a:t>
            </a:r>
            <a:r>
              <a:rPr lang="zh-TW" altLang="en-US" dirty="0"/>
              <a:t>標準定義有線乙太網路的媒體存取控制 </a:t>
            </a:r>
            <a:r>
              <a:rPr lang="en-US" altLang="zh-TW" dirty="0"/>
              <a:t>(MAC)</a:t>
            </a:r>
            <a:r>
              <a:rPr lang="zh-TW" altLang="en-US" dirty="0"/>
              <a:t>。該技術通常用於 </a:t>
            </a:r>
            <a:r>
              <a:rPr lang="en-US" altLang="zh-TW" dirty="0"/>
              <a:t>LAN</a:t>
            </a:r>
            <a:r>
              <a:rPr lang="zh-TW" altLang="en-US" dirty="0"/>
              <a:t>，但也有在廣域網路 </a:t>
            </a:r>
            <a:r>
              <a:rPr lang="en-US" altLang="zh-TW" dirty="0"/>
              <a:t>(WAN) </a:t>
            </a:r>
            <a:r>
              <a:rPr lang="zh-TW" altLang="en-US" dirty="0"/>
              <a:t>中的應用。</a:t>
            </a:r>
            <a:r>
              <a:rPr lang="en-US" altLang="zh-TW" dirty="0"/>
              <a:t>802.11 </a:t>
            </a:r>
            <a:r>
              <a:rPr lang="zh-TW" altLang="en-US" dirty="0"/>
              <a:t>標準定義實作無線區域網路 </a:t>
            </a:r>
            <a:r>
              <a:rPr lang="en-US" altLang="zh-TW" dirty="0"/>
              <a:t>(WLAN) </a:t>
            </a:r>
            <a:r>
              <a:rPr lang="zh-TW" altLang="en-US" dirty="0"/>
              <a:t>的一組標準。該標準定義無線通訊中的開放式系統互聯 </a:t>
            </a:r>
            <a:r>
              <a:rPr lang="en-US" altLang="zh-TW" dirty="0"/>
              <a:t>(OSI) </a:t>
            </a:r>
            <a:r>
              <a:rPr lang="zh-TW" altLang="en-US" dirty="0"/>
              <a:t>實體層和資料鏈結層 </a:t>
            </a:r>
            <a:r>
              <a:rPr lang="en-US" altLang="zh-TW" dirty="0"/>
              <a:t>MAC</a:t>
            </a:r>
            <a:endParaRPr lang="zh-TW" altLang="en-US" dirty="0"/>
          </a:p>
        </p:txBody>
      </p:sp>
      <p:sp>
        <p:nvSpPr>
          <p:cNvPr id="3" name="標題 2"/>
          <p:cNvSpPr>
            <a:spLocks noGrp="1"/>
          </p:cNvSpPr>
          <p:nvPr>
            <p:ph type="title"/>
          </p:nvPr>
        </p:nvSpPr>
        <p:spPr/>
        <p:txBody>
          <a:bodyPr>
            <a:normAutofit/>
          </a:bodyPr>
          <a:lstStyle/>
          <a:p>
            <a:r>
              <a:rPr lang="en-US" altLang="zh-TW" dirty="0" smtClean="0"/>
              <a:t>IEEE</a:t>
            </a:r>
            <a:endParaRPr lang="zh-TW" altLang="en-US" dirty="0"/>
          </a:p>
        </p:txBody>
      </p:sp>
    </p:spTree>
    <p:extLst>
      <p:ext uri="{BB962C8B-B14F-4D97-AF65-F5344CB8AC3E}">
        <p14:creationId xmlns:p14="http://schemas.microsoft.com/office/powerpoint/2010/main" val="3481284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IEEE</a:t>
            </a:r>
            <a:endParaRPr lang="zh-TW" altLang="en-US" b="0" dirty="0"/>
          </a:p>
        </p:txBody>
      </p:sp>
      <p:graphicFrame>
        <p:nvGraphicFramePr>
          <p:cNvPr id="3" name="物件 2"/>
          <p:cNvGraphicFramePr>
            <a:graphicFrameLocks noChangeAspect="1"/>
          </p:cNvGraphicFramePr>
          <p:nvPr>
            <p:extLst>
              <p:ext uri="{D42A27DB-BD31-4B8C-83A1-F6EECF244321}">
                <p14:modId xmlns:p14="http://schemas.microsoft.com/office/powerpoint/2010/main" val="1437074641"/>
              </p:ext>
            </p:extLst>
          </p:nvPr>
        </p:nvGraphicFramePr>
        <p:xfrm>
          <a:off x="1946825" y="1802376"/>
          <a:ext cx="5154613" cy="3695700"/>
        </p:xfrm>
        <a:graphic>
          <a:graphicData uri="http://schemas.openxmlformats.org/presentationml/2006/ole">
            <mc:AlternateContent xmlns:mc="http://schemas.openxmlformats.org/markup-compatibility/2006">
              <mc:Choice xmlns:v="urn:schemas-microsoft-com:vml" Requires="v">
                <p:oleObj spid="_x0000_s138261" r:id="rId3" imgW="5155200" imgH="3695040" progId="">
                  <p:embed/>
                </p:oleObj>
              </mc:Choice>
              <mc:Fallback>
                <p:oleObj r:id="rId3" imgW="5155200" imgH="3695040" progId="">
                  <p:embed/>
                  <p:pic>
                    <p:nvPicPr>
                      <p:cNvPr id="0" name=""/>
                      <p:cNvPicPr/>
                      <p:nvPr/>
                    </p:nvPicPr>
                    <p:blipFill>
                      <a:blip r:embed="rId4"/>
                      <a:stretch>
                        <a:fillRect/>
                      </a:stretch>
                    </p:blipFill>
                    <p:spPr>
                      <a:xfrm>
                        <a:off x="1946825" y="1802376"/>
                        <a:ext cx="5154613" cy="3695700"/>
                      </a:xfrm>
                      <a:prstGeom prst="rect">
                        <a:avLst/>
                      </a:prstGeom>
                    </p:spPr>
                  </p:pic>
                </p:oleObj>
              </mc:Fallback>
            </mc:AlternateContent>
          </a:graphicData>
        </a:graphic>
      </p:graphicFrame>
    </p:spTree>
    <p:extLst>
      <p:ext uri="{BB962C8B-B14F-4D97-AF65-F5344CB8AC3E}">
        <p14:creationId xmlns:p14="http://schemas.microsoft.com/office/powerpoint/2010/main" val="4044407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solidFill>
                  <a:schemeClr val="accent4"/>
                </a:solidFill>
              </a:rPr>
              <a:t>International Organization for </a:t>
            </a:r>
            <a:r>
              <a:rPr lang="en-US" altLang="zh-TW" dirty="0" smtClean="0">
                <a:solidFill>
                  <a:schemeClr val="accent4"/>
                </a:solidFill>
              </a:rPr>
              <a:t>Standardization, ISO</a:t>
            </a:r>
            <a:r>
              <a:rPr lang="zh-TW" altLang="en-US" dirty="0" smtClean="0">
                <a:solidFill>
                  <a:schemeClr val="accent4"/>
                </a:solidFill>
              </a:rPr>
              <a:t> </a:t>
            </a:r>
            <a:r>
              <a:rPr lang="en-US" altLang="zh-TW" dirty="0" smtClean="0">
                <a:solidFill>
                  <a:schemeClr val="accent4"/>
                </a:solidFill>
              </a:rPr>
              <a:t>(</a:t>
            </a:r>
            <a:r>
              <a:rPr lang="zh-TW" altLang="en-US" dirty="0" smtClean="0">
                <a:solidFill>
                  <a:schemeClr val="accent4"/>
                </a:solidFill>
              </a:rPr>
              <a:t>國際</a:t>
            </a:r>
            <a:r>
              <a:rPr lang="zh-TW" altLang="en-US" dirty="0">
                <a:solidFill>
                  <a:schemeClr val="accent4"/>
                </a:solidFill>
              </a:rPr>
              <a:t>標準化</a:t>
            </a:r>
            <a:r>
              <a:rPr lang="zh-TW" altLang="en-US" dirty="0" smtClean="0">
                <a:solidFill>
                  <a:schemeClr val="accent4"/>
                </a:solidFill>
              </a:rPr>
              <a:t>組織</a:t>
            </a:r>
            <a:r>
              <a:rPr lang="en-US" altLang="zh-TW" dirty="0" smtClean="0">
                <a:solidFill>
                  <a:schemeClr val="accent4"/>
                </a:solidFill>
              </a:rPr>
              <a:t>) </a:t>
            </a:r>
            <a:r>
              <a:rPr lang="zh-TW" altLang="en-US" dirty="0" smtClean="0"/>
              <a:t>是</a:t>
            </a:r>
            <a:r>
              <a:rPr lang="zh-TW" altLang="en-US" dirty="0"/>
              <a:t>為各類產品和服務制定國際標準的全球最大</a:t>
            </a:r>
            <a:r>
              <a:rPr lang="zh-TW" altLang="en-US" dirty="0" smtClean="0"/>
              <a:t>組織</a:t>
            </a:r>
            <a:endParaRPr lang="en-US" altLang="zh-TW" dirty="0" smtClean="0"/>
          </a:p>
          <a:p>
            <a:pPr lvl="1"/>
            <a:r>
              <a:rPr lang="en-US" altLang="zh-TW" dirty="0" smtClean="0"/>
              <a:t>ISO </a:t>
            </a:r>
            <a:r>
              <a:rPr lang="zh-TW" altLang="en-US" dirty="0"/>
              <a:t>不是該組織名稱的首字母縮寫；而是來源於希臘語“</a:t>
            </a:r>
            <a:r>
              <a:rPr lang="en-US" altLang="zh-TW" dirty="0" err="1"/>
              <a:t>isos</a:t>
            </a:r>
            <a:r>
              <a:rPr lang="en-US" altLang="zh-TW" dirty="0"/>
              <a:t>”</a:t>
            </a:r>
            <a:r>
              <a:rPr lang="zh-TW" altLang="en-US" dirty="0"/>
              <a:t>，意思是“平等”。國際標準化組織選擇 </a:t>
            </a:r>
            <a:r>
              <a:rPr lang="en-US" altLang="zh-TW" dirty="0"/>
              <a:t>ISO </a:t>
            </a:r>
            <a:r>
              <a:rPr lang="zh-TW" altLang="en-US" dirty="0"/>
              <a:t>這一術語來申明其地位對所有國家</a:t>
            </a:r>
            <a:r>
              <a:rPr lang="en-US" altLang="zh-TW" dirty="0"/>
              <a:t>/</a:t>
            </a:r>
            <a:r>
              <a:rPr lang="zh-TW" altLang="en-US" dirty="0"/>
              <a:t>地區是平等</a:t>
            </a:r>
            <a:r>
              <a:rPr lang="zh-TW" altLang="en-US" dirty="0" smtClean="0"/>
              <a:t>的</a:t>
            </a:r>
            <a:endParaRPr lang="en-US" altLang="zh-TW" dirty="0" smtClean="0"/>
          </a:p>
          <a:p>
            <a:r>
              <a:rPr lang="zh-TW" altLang="en-US" dirty="0"/>
              <a:t>在網路方面，</a:t>
            </a:r>
            <a:r>
              <a:rPr lang="en-US" altLang="zh-TW" dirty="0"/>
              <a:t>ISO </a:t>
            </a:r>
            <a:r>
              <a:rPr lang="zh-TW" altLang="en-US" dirty="0"/>
              <a:t>最廣為人知的是它的</a:t>
            </a:r>
            <a:r>
              <a:rPr lang="zh-TW" altLang="en-US" dirty="0">
                <a:solidFill>
                  <a:schemeClr val="accent4"/>
                </a:solidFill>
              </a:rPr>
              <a:t>開放式系統互聯 </a:t>
            </a:r>
            <a:r>
              <a:rPr lang="en-US" altLang="zh-TW" dirty="0" smtClean="0">
                <a:solidFill>
                  <a:schemeClr val="accent4"/>
                </a:solidFill>
              </a:rPr>
              <a:t>(</a:t>
            </a:r>
            <a:r>
              <a:rPr lang="en-US" altLang="zh-TW" dirty="0">
                <a:solidFill>
                  <a:schemeClr val="accent4"/>
                </a:solidFill>
              </a:rPr>
              <a:t>Open Systems </a:t>
            </a:r>
            <a:r>
              <a:rPr lang="en-US" altLang="zh-TW" dirty="0" smtClean="0">
                <a:solidFill>
                  <a:schemeClr val="accent4"/>
                </a:solidFill>
              </a:rPr>
              <a:t>Interconnection, OSI</a:t>
            </a:r>
            <a:r>
              <a:rPr lang="en-US" altLang="zh-TW" dirty="0">
                <a:solidFill>
                  <a:schemeClr val="accent4"/>
                </a:solidFill>
              </a:rPr>
              <a:t>)</a:t>
            </a:r>
            <a:r>
              <a:rPr lang="en-US" altLang="zh-TW" dirty="0"/>
              <a:t> </a:t>
            </a:r>
            <a:r>
              <a:rPr lang="zh-TW" altLang="en-US" dirty="0"/>
              <a:t>參考</a:t>
            </a:r>
            <a:r>
              <a:rPr lang="zh-TW" altLang="en-US" dirty="0" smtClean="0"/>
              <a:t>模型</a:t>
            </a:r>
            <a:endParaRPr lang="en-US" altLang="zh-TW" dirty="0" smtClean="0"/>
          </a:p>
          <a:p>
            <a:pPr lvl="1"/>
            <a:r>
              <a:rPr lang="en-US" altLang="zh-TW" dirty="0" smtClean="0"/>
              <a:t>ISO </a:t>
            </a:r>
            <a:r>
              <a:rPr lang="zh-TW" altLang="en-US" dirty="0"/>
              <a:t>於 </a:t>
            </a:r>
            <a:r>
              <a:rPr lang="en-US" altLang="zh-TW" dirty="0"/>
              <a:t>1984 </a:t>
            </a:r>
            <a:r>
              <a:rPr lang="zh-TW" altLang="en-US" dirty="0"/>
              <a:t>年發佈了 </a:t>
            </a:r>
            <a:r>
              <a:rPr lang="en-US" altLang="zh-TW" dirty="0"/>
              <a:t>OSI </a:t>
            </a:r>
            <a:r>
              <a:rPr lang="zh-TW" altLang="en-US" dirty="0"/>
              <a:t>參考模型來發展網路協定的分層</a:t>
            </a:r>
            <a:r>
              <a:rPr lang="zh-TW" altLang="en-US" dirty="0" smtClean="0"/>
              <a:t>結構</a:t>
            </a:r>
            <a:endParaRPr lang="en-US" altLang="zh-TW" dirty="0" smtClean="0"/>
          </a:p>
          <a:p>
            <a:pPr lvl="1"/>
            <a:r>
              <a:rPr lang="zh-TW" altLang="en-US" dirty="0" smtClean="0"/>
              <a:t>該</a:t>
            </a:r>
            <a:r>
              <a:rPr lang="zh-TW" altLang="en-US" dirty="0"/>
              <a:t>專案的最初目標不僅是新增一個參考模型，而且要將其作為 </a:t>
            </a:r>
            <a:r>
              <a:rPr lang="en-US" altLang="zh-TW" dirty="0"/>
              <a:t>Internet </a:t>
            </a:r>
            <a:r>
              <a:rPr lang="zh-TW" altLang="en-US" dirty="0"/>
              <a:t>中使用的協定套件的</a:t>
            </a:r>
            <a:r>
              <a:rPr lang="zh-TW" altLang="en-US" dirty="0" smtClean="0"/>
              <a:t>基礎，稱為 </a:t>
            </a:r>
            <a:r>
              <a:rPr lang="en-US" altLang="zh-TW" dirty="0"/>
              <a:t>OSI </a:t>
            </a:r>
            <a:r>
              <a:rPr lang="zh-TW" altLang="en-US" dirty="0"/>
              <a:t>協定</a:t>
            </a:r>
            <a:r>
              <a:rPr lang="zh-TW" altLang="en-US" dirty="0" smtClean="0"/>
              <a:t>套件</a:t>
            </a:r>
            <a:endParaRPr lang="en-US" altLang="zh-TW" dirty="0" smtClean="0"/>
          </a:p>
          <a:p>
            <a:pPr lvl="1"/>
            <a:r>
              <a:rPr lang="en-US" altLang="zh-TW" dirty="0"/>
              <a:t>OSI </a:t>
            </a:r>
            <a:r>
              <a:rPr lang="zh-TW" altLang="en-US" dirty="0"/>
              <a:t>協定套件是在電信裝置上實作，而且在傳統的電信網路中仍能見到它</a:t>
            </a:r>
          </a:p>
        </p:txBody>
      </p:sp>
      <p:sp>
        <p:nvSpPr>
          <p:cNvPr id="3" name="標題 2"/>
          <p:cNvSpPr>
            <a:spLocks noGrp="1"/>
          </p:cNvSpPr>
          <p:nvPr>
            <p:ph type="title"/>
          </p:nvPr>
        </p:nvSpPr>
        <p:spPr/>
        <p:txBody>
          <a:bodyPr>
            <a:normAutofit/>
          </a:bodyPr>
          <a:lstStyle/>
          <a:p>
            <a:r>
              <a:rPr lang="en-US" altLang="zh-TW" dirty="0" smtClean="0"/>
              <a:t>ISO</a:t>
            </a:r>
            <a:endParaRPr lang="zh-TW" altLang="en-US" dirty="0"/>
          </a:p>
        </p:txBody>
      </p:sp>
      <p:pic>
        <p:nvPicPr>
          <p:cNvPr id="4" name="圖片 3"/>
          <p:cNvPicPr>
            <a:picLocks noChangeAspect="1"/>
          </p:cNvPicPr>
          <p:nvPr/>
        </p:nvPicPr>
        <p:blipFill>
          <a:blip r:embed="rId2"/>
          <a:stretch>
            <a:fillRect/>
          </a:stretch>
        </p:blipFill>
        <p:spPr>
          <a:xfrm>
            <a:off x="5505532" y="4797925"/>
            <a:ext cx="2620830" cy="1358675"/>
          </a:xfrm>
          <a:prstGeom prst="rect">
            <a:avLst/>
          </a:prstGeom>
        </p:spPr>
      </p:pic>
    </p:spTree>
    <p:extLst>
      <p:ext uri="{BB962C8B-B14F-4D97-AF65-F5344CB8AC3E}">
        <p14:creationId xmlns:p14="http://schemas.microsoft.com/office/powerpoint/2010/main" val="1986552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normAutofit/>
          </a:bodyPr>
          <a:lstStyle/>
          <a:p>
            <a:r>
              <a:rPr lang="zh-TW" altLang="en-US" dirty="0"/>
              <a:t>一些比較常見的組織包括：</a:t>
            </a:r>
          </a:p>
          <a:p>
            <a:pPr lvl="1"/>
            <a:r>
              <a:rPr lang="en-US" altLang="zh-TW" b="1" dirty="0">
                <a:solidFill>
                  <a:schemeClr val="accent4"/>
                </a:solidFill>
              </a:rPr>
              <a:t>EIA</a:t>
            </a:r>
            <a:r>
              <a:rPr lang="en-US" altLang="zh-TW" b="1" dirty="0"/>
              <a:t> -</a:t>
            </a:r>
            <a:r>
              <a:rPr lang="zh-TW" altLang="en-US" dirty="0"/>
              <a:t> 電子工業聯盟 </a:t>
            </a:r>
            <a:r>
              <a:rPr lang="en-US" altLang="zh-TW" dirty="0"/>
              <a:t>(EIA)</a:t>
            </a:r>
            <a:r>
              <a:rPr lang="zh-TW" altLang="en-US" dirty="0"/>
              <a:t>，以前稱為電子工業協會，是電子組織的國際標準和商業聯盟。</a:t>
            </a:r>
            <a:r>
              <a:rPr lang="en-US" altLang="zh-TW" dirty="0"/>
              <a:t>EIA </a:t>
            </a:r>
            <a:r>
              <a:rPr lang="zh-TW" altLang="en-US" dirty="0"/>
              <a:t>因其在用於安裝網路裝置的纜線、連接器和 </a:t>
            </a:r>
            <a:r>
              <a:rPr lang="en-US" altLang="zh-TW" dirty="0"/>
              <a:t>19 </a:t>
            </a:r>
            <a:r>
              <a:rPr lang="zh-TW" altLang="en-US" dirty="0"/>
              <a:t>英寸機架方面的標準而知名。</a:t>
            </a:r>
          </a:p>
          <a:p>
            <a:pPr lvl="1"/>
            <a:r>
              <a:rPr lang="en-US" altLang="zh-TW" b="1" dirty="0">
                <a:solidFill>
                  <a:schemeClr val="accent4"/>
                </a:solidFill>
              </a:rPr>
              <a:t>TIA</a:t>
            </a:r>
            <a:r>
              <a:rPr lang="en-US" altLang="zh-TW" b="1" dirty="0"/>
              <a:t> -</a:t>
            </a:r>
            <a:r>
              <a:rPr lang="zh-TW" altLang="en-US" dirty="0"/>
              <a:t> 電信工業協會 </a:t>
            </a:r>
            <a:r>
              <a:rPr lang="en-US" altLang="zh-TW" dirty="0"/>
              <a:t>(TIA) </a:t>
            </a:r>
            <a:r>
              <a:rPr lang="zh-TW" altLang="en-US" dirty="0"/>
              <a:t>負責開發各種領域的通訊標準，包括無線電裝置、手機訊號塔、</a:t>
            </a:r>
            <a:r>
              <a:rPr lang="en-US" altLang="zh-TW" dirty="0"/>
              <a:t>IP </a:t>
            </a:r>
            <a:r>
              <a:rPr lang="zh-TW" altLang="en-US" dirty="0"/>
              <a:t>語音 </a:t>
            </a:r>
            <a:r>
              <a:rPr lang="en-US" altLang="zh-TW" dirty="0"/>
              <a:t>(VoIP) </a:t>
            </a:r>
            <a:r>
              <a:rPr lang="zh-TW" altLang="en-US" dirty="0"/>
              <a:t>裝置和衛星通訊等。它們的許多標準都是與 </a:t>
            </a:r>
            <a:r>
              <a:rPr lang="en-US" altLang="zh-TW" dirty="0"/>
              <a:t>EIA </a:t>
            </a:r>
            <a:r>
              <a:rPr lang="zh-TW" altLang="en-US" dirty="0"/>
              <a:t>合作制定的。</a:t>
            </a:r>
          </a:p>
          <a:p>
            <a:pPr lvl="1"/>
            <a:r>
              <a:rPr lang="en-US" altLang="zh-TW" b="1" dirty="0">
                <a:solidFill>
                  <a:schemeClr val="accent4"/>
                </a:solidFill>
              </a:rPr>
              <a:t>ITU-T</a:t>
            </a:r>
            <a:r>
              <a:rPr lang="en-US" altLang="zh-TW" b="1" dirty="0"/>
              <a:t> -</a:t>
            </a:r>
            <a:r>
              <a:rPr lang="zh-TW" altLang="en-US" dirty="0"/>
              <a:t> 國際電信聯盟</a:t>
            </a:r>
            <a:r>
              <a:rPr lang="en-US" altLang="zh-TW" dirty="0"/>
              <a:t>-</a:t>
            </a:r>
            <a:r>
              <a:rPr lang="zh-TW" altLang="en-US" dirty="0"/>
              <a:t>電信標準化部門 </a:t>
            </a:r>
            <a:r>
              <a:rPr lang="en-US" altLang="zh-TW" dirty="0"/>
              <a:t>(ITU-T) </a:t>
            </a:r>
            <a:r>
              <a:rPr lang="zh-TW" altLang="en-US" dirty="0"/>
              <a:t>是最大最早的通訊標準組織之一。</a:t>
            </a:r>
            <a:r>
              <a:rPr lang="en-US" altLang="zh-TW" dirty="0"/>
              <a:t>ITU-T </a:t>
            </a:r>
            <a:r>
              <a:rPr lang="zh-TW" altLang="en-US" dirty="0"/>
              <a:t>定義視訊壓縮、</a:t>
            </a:r>
            <a:r>
              <a:rPr lang="en-US" altLang="zh-TW" dirty="0"/>
              <a:t>Internet </a:t>
            </a:r>
            <a:r>
              <a:rPr lang="zh-TW" altLang="en-US" dirty="0"/>
              <a:t>協定電視 </a:t>
            </a:r>
            <a:r>
              <a:rPr lang="en-US" altLang="zh-TW" dirty="0"/>
              <a:t>(IPTV) </a:t>
            </a:r>
            <a:r>
              <a:rPr lang="zh-TW" altLang="en-US" dirty="0"/>
              <a:t>和寬頻通訊的標準，例如數位用戶迴路 </a:t>
            </a:r>
            <a:r>
              <a:rPr lang="en-US" altLang="zh-TW" dirty="0"/>
              <a:t>(DSL)</a:t>
            </a:r>
            <a:r>
              <a:rPr lang="zh-TW" altLang="en-US" dirty="0"/>
              <a:t>。例如，在撥打其他國家</a:t>
            </a:r>
            <a:r>
              <a:rPr lang="en-US" altLang="zh-TW" dirty="0"/>
              <a:t>/</a:t>
            </a:r>
            <a:r>
              <a:rPr lang="zh-TW" altLang="en-US" dirty="0"/>
              <a:t>地區電話時使用 </a:t>
            </a:r>
            <a:r>
              <a:rPr lang="en-US" altLang="zh-TW" dirty="0"/>
              <a:t>ITU </a:t>
            </a:r>
            <a:r>
              <a:rPr lang="zh-TW" altLang="en-US" dirty="0"/>
              <a:t>國家區號來建立連線。</a:t>
            </a:r>
          </a:p>
          <a:p>
            <a:pPr lvl="1"/>
            <a:r>
              <a:rPr lang="en-US" altLang="zh-TW" b="1" dirty="0">
                <a:solidFill>
                  <a:schemeClr val="accent4"/>
                </a:solidFill>
              </a:rPr>
              <a:t>ICANN</a:t>
            </a:r>
            <a:r>
              <a:rPr lang="en-US" altLang="zh-TW" b="1" dirty="0"/>
              <a:t> -</a:t>
            </a:r>
            <a:r>
              <a:rPr lang="zh-TW" altLang="en-US" dirty="0"/>
              <a:t> </a:t>
            </a:r>
            <a:r>
              <a:rPr lang="en-US" altLang="zh-TW" dirty="0"/>
              <a:t>Internet </a:t>
            </a:r>
            <a:r>
              <a:rPr lang="zh-TW" altLang="en-US" dirty="0"/>
              <a:t>名稱與號碼指配組織 </a:t>
            </a:r>
            <a:r>
              <a:rPr lang="en-US" altLang="zh-TW" dirty="0"/>
              <a:t>(ICANN) </a:t>
            </a:r>
            <a:r>
              <a:rPr lang="zh-TW" altLang="en-US" dirty="0"/>
              <a:t>是總部設在美國的一個非營利性組織，負責協調 </a:t>
            </a:r>
            <a:r>
              <a:rPr lang="en-US" altLang="zh-TW" dirty="0"/>
              <a:t>IP </a:t>
            </a:r>
            <a:r>
              <a:rPr lang="zh-TW" altLang="en-US" dirty="0"/>
              <a:t>位址分配、</a:t>
            </a:r>
            <a:r>
              <a:rPr lang="en-US" altLang="zh-TW" dirty="0"/>
              <a:t>DNS </a:t>
            </a:r>
            <a:r>
              <a:rPr lang="zh-TW" altLang="en-US" dirty="0"/>
              <a:t>網域名稱的使用管理、</a:t>
            </a:r>
            <a:r>
              <a:rPr lang="en-US" altLang="zh-TW" dirty="0"/>
              <a:t>TCP </a:t>
            </a:r>
            <a:r>
              <a:rPr lang="zh-TW" altLang="en-US" dirty="0"/>
              <a:t>和 </a:t>
            </a:r>
            <a:r>
              <a:rPr lang="en-US" altLang="zh-TW" dirty="0"/>
              <a:t>UDP </a:t>
            </a:r>
            <a:r>
              <a:rPr lang="zh-TW" altLang="en-US" dirty="0"/>
              <a:t>協定中協定識別碼或連接埠號的使用。</a:t>
            </a:r>
            <a:r>
              <a:rPr lang="en-US" altLang="zh-TW" dirty="0"/>
              <a:t>ICANN </a:t>
            </a:r>
            <a:r>
              <a:rPr lang="zh-TW" altLang="en-US" dirty="0"/>
              <a:t>將制定政策，並對這些分配全面負責。</a:t>
            </a:r>
          </a:p>
          <a:p>
            <a:pPr lvl="1"/>
            <a:r>
              <a:rPr lang="en-US" altLang="zh-TW" b="1" dirty="0">
                <a:solidFill>
                  <a:schemeClr val="accent4"/>
                </a:solidFill>
              </a:rPr>
              <a:t>IANA</a:t>
            </a:r>
            <a:r>
              <a:rPr lang="en-US" altLang="zh-TW" b="1" dirty="0"/>
              <a:t> -</a:t>
            </a:r>
            <a:r>
              <a:rPr lang="zh-TW" altLang="en-US" dirty="0"/>
              <a:t> 網際網路編號指派機構 </a:t>
            </a:r>
            <a:r>
              <a:rPr lang="en-US" altLang="zh-TW" dirty="0"/>
              <a:t>(IANA) </a:t>
            </a:r>
            <a:r>
              <a:rPr lang="zh-TW" altLang="en-US" dirty="0"/>
              <a:t>是 </a:t>
            </a:r>
            <a:r>
              <a:rPr lang="en-US" altLang="zh-TW" dirty="0"/>
              <a:t>ICANN </a:t>
            </a:r>
            <a:r>
              <a:rPr lang="zh-TW" altLang="en-US" dirty="0"/>
              <a:t>的一個部門，負責監督和管理 </a:t>
            </a:r>
            <a:r>
              <a:rPr lang="en-US" altLang="zh-TW" dirty="0"/>
              <a:t>ICANN </a:t>
            </a:r>
            <a:r>
              <a:rPr lang="zh-TW" altLang="en-US" dirty="0"/>
              <a:t>中的 </a:t>
            </a:r>
            <a:r>
              <a:rPr lang="en-US" altLang="zh-TW" dirty="0"/>
              <a:t>IP </a:t>
            </a:r>
            <a:r>
              <a:rPr lang="zh-TW" altLang="en-US" dirty="0"/>
              <a:t>位址分配、網域名稱管理和協定識別碼</a:t>
            </a:r>
          </a:p>
          <a:p>
            <a:pPr lvl="1"/>
            <a:endParaRPr lang="zh-TW" altLang="en-US" dirty="0"/>
          </a:p>
        </p:txBody>
      </p:sp>
      <p:sp>
        <p:nvSpPr>
          <p:cNvPr id="3" name="標題 2"/>
          <p:cNvSpPr>
            <a:spLocks noGrp="1"/>
          </p:cNvSpPr>
          <p:nvPr>
            <p:ph type="title"/>
          </p:nvPr>
        </p:nvSpPr>
        <p:spPr/>
        <p:txBody>
          <a:bodyPr>
            <a:normAutofit/>
          </a:bodyPr>
          <a:lstStyle/>
          <a:p>
            <a:r>
              <a:rPr lang="zh-TW" altLang="en-US" dirty="0"/>
              <a:t>其他標準</a:t>
            </a:r>
            <a:r>
              <a:rPr lang="zh-TW" altLang="en-US" dirty="0" smtClean="0"/>
              <a:t>組織</a:t>
            </a:r>
            <a:endParaRPr lang="zh-TW" altLang="en-US" dirty="0"/>
          </a:p>
        </p:txBody>
      </p:sp>
    </p:spTree>
    <p:extLst>
      <p:ext uri="{BB962C8B-B14F-4D97-AF65-F5344CB8AC3E}">
        <p14:creationId xmlns:p14="http://schemas.microsoft.com/office/powerpoint/2010/main" val="3210701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其他標準</a:t>
            </a:r>
            <a:r>
              <a:rPr lang="zh-TW" altLang="en-US" dirty="0" smtClean="0"/>
              <a:t>組織</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1966003016"/>
              </p:ext>
            </p:extLst>
          </p:nvPr>
        </p:nvGraphicFramePr>
        <p:xfrm>
          <a:off x="937176" y="973188"/>
          <a:ext cx="7173912" cy="5118100"/>
        </p:xfrm>
        <a:graphic>
          <a:graphicData uri="http://schemas.openxmlformats.org/presentationml/2006/ole">
            <mc:AlternateContent xmlns:mc="http://schemas.openxmlformats.org/markup-compatibility/2006">
              <mc:Choice xmlns:v="urn:schemas-microsoft-com:vml" Requires="v">
                <p:oleObj spid="_x0000_s139283" r:id="rId3" imgW="7174440" imgH="5117400" progId="">
                  <p:embed/>
                </p:oleObj>
              </mc:Choice>
              <mc:Fallback>
                <p:oleObj r:id="rId3" imgW="7174440" imgH="5117400" progId="">
                  <p:embed/>
                  <p:pic>
                    <p:nvPicPr>
                      <p:cNvPr id="0" name=""/>
                      <p:cNvPicPr/>
                      <p:nvPr/>
                    </p:nvPicPr>
                    <p:blipFill>
                      <a:blip r:embed="rId4"/>
                      <a:stretch>
                        <a:fillRect/>
                      </a:stretch>
                    </p:blipFill>
                    <p:spPr>
                      <a:xfrm>
                        <a:off x="937176" y="973188"/>
                        <a:ext cx="7173912" cy="5118100"/>
                      </a:xfrm>
                      <a:prstGeom prst="rect">
                        <a:avLst/>
                      </a:prstGeom>
                    </p:spPr>
                  </p:pic>
                </p:oleObj>
              </mc:Fallback>
            </mc:AlternateContent>
          </a:graphicData>
        </a:graphic>
      </p:graphicFrame>
    </p:spTree>
    <p:extLst>
      <p:ext uri="{BB962C8B-B14F-4D97-AF65-F5344CB8AC3E}">
        <p14:creationId xmlns:p14="http://schemas.microsoft.com/office/powerpoint/2010/main" val="1317423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smtClean="0"/>
              <a:t>在本實驗中，你需要完成以下目標： </a:t>
            </a:r>
          </a:p>
          <a:p>
            <a:pPr lvl="1"/>
            <a:r>
              <a:rPr lang="zh-TW" altLang="en-US" dirty="0" smtClean="0"/>
              <a:t>第 </a:t>
            </a:r>
            <a:r>
              <a:rPr lang="en-US" altLang="zh-TW" dirty="0" smtClean="0"/>
              <a:t>1 </a:t>
            </a:r>
            <a:r>
              <a:rPr lang="zh-TW" altLang="en-US" dirty="0" smtClean="0"/>
              <a:t>部分：研究網路標準組織 </a:t>
            </a:r>
          </a:p>
          <a:p>
            <a:pPr lvl="1"/>
            <a:r>
              <a:rPr lang="zh-TW" altLang="en-US" dirty="0" smtClean="0"/>
              <a:t>第 </a:t>
            </a:r>
            <a:r>
              <a:rPr lang="en-US" altLang="zh-TW" dirty="0" smtClean="0"/>
              <a:t>2 </a:t>
            </a:r>
            <a:r>
              <a:rPr lang="zh-TW" altLang="en-US" dirty="0" smtClean="0"/>
              <a:t>部分：反映 </a:t>
            </a:r>
            <a:r>
              <a:rPr lang="en-US" altLang="zh-TW" dirty="0" smtClean="0"/>
              <a:t>Internet </a:t>
            </a:r>
            <a:r>
              <a:rPr lang="zh-TW" altLang="en-US" dirty="0" smtClean="0"/>
              <a:t>和電腦網路體驗 </a:t>
            </a:r>
          </a:p>
          <a:p>
            <a:endParaRPr lang="zh-TW" altLang="en-US" dirty="0"/>
          </a:p>
        </p:txBody>
      </p:sp>
      <p:sp>
        <p:nvSpPr>
          <p:cNvPr id="3" name="標題 2"/>
          <p:cNvSpPr>
            <a:spLocks noGrp="1"/>
          </p:cNvSpPr>
          <p:nvPr>
            <p:ph type="title"/>
          </p:nvPr>
        </p:nvSpPr>
        <p:spPr/>
        <p:txBody>
          <a:bodyPr/>
          <a:lstStyle/>
          <a:p>
            <a:r>
              <a:rPr lang="zh-TW" altLang="en-US" smtClean="0"/>
              <a:t>實驗 </a:t>
            </a:r>
            <a:r>
              <a:rPr lang="en-US" altLang="zh-TW" smtClean="0"/>
              <a:t>3.2.3.6</a:t>
            </a:r>
            <a:endParaRPr lang="zh-TW" altLang="en-US" dirty="0"/>
          </a:p>
        </p:txBody>
      </p:sp>
      <p:graphicFrame>
        <p:nvGraphicFramePr>
          <p:cNvPr id="6" name="物件 5"/>
          <p:cNvGraphicFramePr>
            <a:graphicFrameLocks noChangeAspect="1"/>
          </p:cNvGraphicFramePr>
          <p:nvPr>
            <p:extLst>
              <p:ext uri="{D42A27DB-BD31-4B8C-83A1-F6EECF244321}">
                <p14:modId xmlns:p14="http://schemas.microsoft.com/office/powerpoint/2010/main" val="785479782"/>
              </p:ext>
            </p:extLst>
          </p:nvPr>
        </p:nvGraphicFramePr>
        <p:xfrm>
          <a:off x="1610737" y="2079523"/>
          <a:ext cx="5826789" cy="4023852"/>
        </p:xfrm>
        <a:graphic>
          <a:graphicData uri="http://schemas.openxmlformats.org/presentationml/2006/ole">
            <mc:AlternateContent xmlns:mc="http://schemas.openxmlformats.org/markup-compatibility/2006">
              <mc:Choice xmlns:v="urn:schemas-microsoft-com:vml" Requires="v">
                <p:oleObj spid="_x0000_s140306" r:id="rId3" imgW="7059960" imgH="4875840" progId="">
                  <p:embed/>
                </p:oleObj>
              </mc:Choice>
              <mc:Fallback>
                <p:oleObj r:id="rId3" imgW="7059960" imgH="4875840" progId="">
                  <p:embed/>
                  <p:pic>
                    <p:nvPicPr>
                      <p:cNvPr id="0" name=""/>
                      <p:cNvPicPr/>
                      <p:nvPr/>
                    </p:nvPicPr>
                    <p:blipFill>
                      <a:blip r:embed="rId4"/>
                      <a:stretch>
                        <a:fillRect/>
                      </a:stretch>
                    </p:blipFill>
                    <p:spPr>
                      <a:xfrm>
                        <a:off x="1610737" y="2079523"/>
                        <a:ext cx="5826789" cy="4023852"/>
                      </a:xfrm>
                      <a:prstGeom prst="rect">
                        <a:avLst/>
                      </a:prstGeom>
                    </p:spPr>
                  </p:pic>
                </p:oleObj>
              </mc:Fallback>
            </mc:AlternateContent>
          </a:graphicData>
        </a:graphic>
      </p:graphicFrame>
    </p:spTree>
    <p:extLst>
      <p:ext uri="{BB962C8B-B14F-4D97-AF65-F5344CB8AC3E}">
        <p14:creationId xmlns:p14="http://schemas.microsoft.com/office/powerpoint/2010/main" val="2076657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練習 </a:t>
            </a:r>
            <a:r>
              <a:rPr lang="en-US" altLang="zh-TW" dirty="0" smtClean="0"/>
              <a:t>3.2.3.7</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2943127135"/>
              </p:ext>
            </p:extLst>
          </p:nvPr>
        </p:nvGraphicFramePr>
        <p:xfrm>
          <a:off x="180975" y="1166813"/>
          <a:ext cx="8782050" cy="4524375"/>
        </p:xfrm>
        <a:graphic>
          <a:graphicData uri="http://schemas.openxmlformats.org/presentationml/2006/ole">
            <mc:AlternateContent xmlns:mc="http://schemas.openxmlformats.org/markup-compatibility/2006">
              <mc:Choice xmlns:v="urn:schemas-microsoft-com:vml" Requires="v">
                <p:oleObj spid="_x0000_s141330" r:id="rId3" imgW="11707920" imgH="6031440" progId="">
                  <p:embed/>
                </p:oleObj>
              </mc:Choice>
              <mc:Fallback>
                <p:oleObj r:id="rId3" imgW="11707920" imgH="6031440" progId="">
                  <p:embed/>
                  <p:pic>
                    <p:nvPicPr>
                      <p:cNvPr id="0" name=""/>
                      <p:cNvPicPr/>
                      <p:nvPr/>
                    </p:nvPicPr>
                    <p:blipFill>
                      <a:blip r:embed="rId4"/>
                      <a:stretch>
                        <a:fillRect/>
                      </a:stretch>
                    </p:blipFill>
                    <p:spPr>
                      <a:xfrm>
                        <a:off x="180975" y="1166813"/>
                        <a:ext cx="8782050" cy="4524375"/>
                      </a:xfrm>
                      <a:prstGeom prst="rect">
                        <a:avLst/>
                      </a:prstGeom>
                    </p:spPr>
                  </p:pic>
                </p:oleObj>
              </mc:Fallback>
            </mc:AlternateContent>
          </a:graphicData>
        </a:graphic>
      </p:graphicFrame>
    </p:spTree>
    <p:extLst>
      <p:ext uri="{BB962C8B-B14F-4D97-AF65-F5344CB8AC3E}">
        <p14:creationId xmlns:p14="http://schemas.microsoft.com/office/powerpoint/2010/main" val="686390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人們使用許多不同的通訊方式來交流觀點。但是，不管選擇何種方式，所有通訊方式都有三個共同</a:t>
            </a:r>
            <a:r>
              <a:rPr lang="zh-TW" altLang="en-US" dirty="0" smtClean="0"/>
              <a:t>元素</a:t>
            </a:r>
            <a:endParaRPr lang="en-US" altLang="zh-TW" dirty="0" smtClean="0"/>
          </a:p>
          <a:p>
            <a:pPr lvl="1"/>
            <a:r>
              <a:rPr lang="zh-TW" altLang="en-US" dirty="0" smtClean="0"/>
              <a:t>第</a:t>
            </a:r>
            <a:r>
              <a:rPr lang="zh-TW" altLang="en-US" dirty="0"/>
              <a:t>一個元素是</a:t>
            </a:r>
            <a:r>
              <a:rPr lang="zh-TW" altLang="en-US" dirty="0">
                <a:solidFill>
                  <a:schemeClr val="accent4"/>
                </a:solidFill>
              </a:rPr>
              <a:t>訊息來源</a:t>
            </a:r>
            <a:r>
              <a:rPr lang="zh-TW" altLang="en-US" dirty="0"/>
              <a:t>，或稱</a:t>
            </a:r>
            <a:r>
              <a:rPr lang="zh-TW" altLang="en-US" dirty="0">
                <a:solidFill>
                  <a:schemeClr val="accent4"/>
                </a:solidFill>
              </a:rPr>
              <a:t>發送者</a:t>
            </a:r>
            <a:r>
              <a:rPr lang="zh-TW" altLang="en-US" dirty="0"/>
              <a:t>。訊息來源是需要向其 他人或裝置發送訊息的人或電子</a:t>
            </a:r>
            <a:r>
              <a:rPr lang="zh-TW" altLang="en-US" dirty="0" smtClean="0"/>
              <a:t>裝置</a:t>
            </a:r>
            <a:endParaRPr lang="en-US" altLang="zh-TW" dirty="0" smtClean="0"/>
          </a:p>
          <a:p>
            <a:pPr lvl="1"/>
            <a:r>
              <a:rPr lang="zh-TW" altLang="en-US" dirty="0" smtClean="0"/>
              <a:t>第二</a:t>
            </a:r>
            <a:r>
              <a:rPr lang="zh-TW" altLang="en-US" dirty="0"/>
              <a:t>個通訊元素是訊息的</a:t>
            </a:r>
            <a:r>
              <a:rPr lang="zh-TW" altLang="en-US" dirty="0">
                <a:solidFill>
                  <a:schemeClr val="accent4"/>
                </a:solidFill>
              </a:rPr>
              <a:t>目的位</a:t>
            </a:r>
            <a:r>
              <a:rPr lang="zh-TW" altLang="en-US" dirty="0" smtClean="0">
                <a:solidFill>
                  <a:schemeClr val="accent4"/>
                </a:solidFill>
              </a:rPr>
              <a:t>址</a:t>
            </a:r>
            <a:r>
              <a:rPr lang="zh-TW" altLang="en-US" dirty="0" smtClean="0"/>
              <a:t>或</a:t>
            </a:r>
            <a:r>
              <a:rPr lang="zh-TW" altLang="en-US" dirty="0" smtClean="0">
                <a:solidFill>
                  <a:schemeClr val="accent4"/>
                </a:solidFill>
              </a:rPr>
              <a:t>接收者</a:t>
            </a:r>
            <a:r>
              <a:rPr lang="zh-TW" altLang="en-US" dirty="0" smtClean="0"/>
              <a:t>，目的</a:t>
            </a:r>
            <a:r>
              <a:rPr lang="zh-TW" altLang="en-US" dirty="0"/>
              <a:t>位址接收並解譯</a:t>
            </a:r>
            <a:r>
              <a:rPr lang="zh-TW" altLang="en-US" dirty="0" smtClean="0"/>
              <a:t>訊息</a:t>
            </a:r>
            <a:endParaRPr lang="en-US" altLang="zh-TW" dirty="0" smtClean="0"/>
          </a:p>
          <a:p>
            <a:pPr lvl="1"/>
            <a:r>
              <a:rPr lang="zh-TW" altLang="en-US" dirty="0" smtClean="0"/>
              <a:t>第三</a:t>
            </a:r>
            <a:r>
              <a:rPr lang="zh-TW" altLang="en-US" dirty="0"/>
              <a:t>個元素稱為</a:t>
            </a:r>
            <a:r>
              <a:rPr lang="zh-TW" altLang="en-US" dirty="0">
                <a:solidFill>
                  <a:schemeClr val="accent4"/>
                </a:solidFill>
              </a:rPr>
              <a:t>通道</a:t>
            </a:r>
            <a:r>
              <a:rPr lang="zh-TW" altLang="en-US" dirty="0"/>
              <a:t>，包括提供訊息傳送途徑的</a:t>
            </a:r>
            <a:r>
              <a:rPr lang="zh-TW" altLang="en-US" dirty="0" smtClean="0">
                <a:solidFill>
                  <a:schemeClr val="accent4"/>
                </a:solidFill>
              </a:rPr>
              <a:t>媒體</a:t>
            </a:r>
            <a:endParaRPr lang="en-US" altLang="zh-TW" dirty="0" smtClean="0">
              <a:solidFill>
                <a:schemeClr val="accent4"/>
              </a:solidFill>
            </a:endParaRPr>
          </a:p>
          <a:p>
            <a:r>
              <a:rPr lang="zh-TW" altLang="en-US" dirty="0"/>
              <a:t>通訊是以需要從來源位址發送到目的位址的訊息或資訊開始</a:t>
            </a:r>
            <a:r>
              <a:rPr lang="zh-TW" altLang="en-US" dirty="0" smtClean="0"/>
              <a:t>的</a:t>
            </a:r>
            <a:endParaRPr lang="en-US" altLang="zh-TW" dirty="0" smtClean="0"/>
          </a:p>
          <a:p>
            <a:pPr lvl="1"/>
            <a:r>
              <a:rPr lang="zh-TW" altLang="en-US" dirty="0" smtClean="0"/>
              <a:t>無論</a:t>
            </a:r>
            <a:r>
              <a:rPr lang="zh-TW" altLang="en-US" dirty="0"/>
              <a:t>是面對面通訊還是透過網路通訊，訊息的發送都是由被稱為</a:t>
            </a:r>
            <a:r>
              <a:rPr lang="zh-TW" altLang="en-US" dirty="0">
                <a:solidFill>
                  <a:schemeClr val="accent4"/>
                </a:solidFill>
              </a:rPr>
              <a:t>協定</a:t>
            </a:r>
            <a:r>
              <a:rPr lang="zh-TW" altLang="en-US" dirty="0"/>
              <a:t>的規則來管理</a:t>
            </a:r>
            <a:r>
              <a:rPr lang="zh-TW" altLang="en-US" dirty="0" smtClean="0"/>
              <a:t>的</a:t>
            </a:r>
            <a:endParaRPr lang="en-US" altLang="zh-TW" dirty="0" smtClean="0"/>
          </a:p>
          <a:p>
            <a:pPr lvl="1"/>
            <a:r>
              <a:rPr lang="zh-TW" altLang="en-US" dirty="0" smtClean="0"/>
              <a:t>不同</a:t>
            </a:r>
            <a:r>
              <a:rPr lang="zh-TW" altLang="en-US" dirty="0"/>
              <a:t>類型的</a:t>
            </a:r>
            <a:r>
              <a:rPr lang="zh-TW" altLang="en-US" dirty="0" smtClean="0"/>
              <a:t>通訊</a:t>
            </a:r>
            <a:r>
              <a:rPr lang="zh-TW" altLang="en-US" dirty="0"/>
              <a:t>方式，會有不同的特定協定。在日常的個人通訊中，透過一種媒體（如電話）通訊時採用的規則不一定與使用另一種媒體（如郵寄信件）時的協定</a:t>
            </a:r>
            <a:r>
              <a:rPr lang="zh-TW" altLang="en-US" dirty="0" smtClean="0"/>
              <a:t>相同</a:t>
            </a:r>
            <a:endParaRPr lang="zh-TW" altLang="en-US" dirty="0"/>
          </a:p>
        </p:txBody>
      </p:sp>
      <p:sp>
        <p:nvSpPr>
          <p:cNvPr id="3" name="標題 2"/>
          <p:cNvSpPr>
            <a:spLocks noGrp="1"/>
          </p:cNvSpPr>
          <p:nvPr>
            <p:ph type="title"/>
          </p:nvPr>
        </p:nvSpPr>
        <p:spPr/>
        <p:txBody>
          <a:bodyPr>
            <a:normAutofit/>
          </a:bodyPr>
          <a:lstStyle/>
          <a:p>
            <a:r>
              <a:rPr lang="zh-TW" altLang="en-US" dirty="0"/>
              <a:t>何謂</a:t>
            </a:r>
            <a:r>
              <a:rPr lang="zh-TW" altLang="en-US" dirty="0" smtClean="0"/>
              <a:t>通訊 </a:t>
            </a:r>
            <a:r>
              <a:rPr lang="en-US" altLang="zh-TW" dirty="0" smtClean="0"/>
              <a:t>(PROTOCOL)</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2654704097"/>
              </p:ext>
            </p:extLst>
          </p:nvPr>
        </p:nvGraphicFramePr>
        <p:xfrm>
          <a:off x="1216576" y="5190613"/>
          <a:ext cx="6615112" cy="812800"/>
        </p:xfrm>
        <a:graphic>
          <a:graphicData uri="http://schemas.openxmlformats.org/presentationml/2006/ole">
            <mc:AlternateContent xmlns:mc="http://schemas.openxmlformats.org/markup-compatibility/2006">
              <mc:Choice xmlns:v="urn:schemas-microsoft-com:vml" Requires="v">
                <p:oleObj spid="_x0000_s116770" r:id="rId3" imgW="6615720" imgH="812520" progId="">
                  <p:embed/>
                </p:oleObj>
              </mc:Choice>
              <mc:Fallback>
                <p:oleObj r:id="rId3" imgW="6615720" imgH="812520" progId="">
                  <p:embed/>
                  <p:pic>
                    <p:nvPicPr>
                      <p:cNvPr id="0" name=""/>
                      <p:cNvPicPr/>
                      <p:nvPr/>
                    </p:nvPicPr>
                    <p:blipFill>
                      <a:blip r:embed="rId4"/>
                      <a:stretch>
                        <a:fillRect/>
                      </a:stretch>
                    </p:blipFill>
                    <p:spPr>
                      <a:xfrm>
                        <a:off x="1216576" y="5190613"/>
                        <a:ext cx="6615112" cy="812800"/>
                      </a:xfrm>
                      <a:prstGeom prst="rect">
                        <a:avLst/>
                      </a:prstGeom>
                    </p:spPr>
                  </p:pic>
                </p:oleObj>
              </mc:Fallback>
            </mc:AlternateContent>
          </a:graphicData>
        </a:graphic>
      </p:graphicFrame>
    </p:spTree>
    <p:extLst>
      <p:ext uri="{BB962C8B-B14F-4D97-AF65-F5344CB8AC3E}">
        <p14:creationId xmlns:p14="http://schemas.microsoft.com/office/powerpoint/2010/main" val="2995053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分層模型形象地說明了各層內協定的工作方式，及其與上下層之間的</a:t>
            </a:r>
            <a:r>
              <a:rPr lang="zh-TW" altLang="en-US" dirty="0" smtClean="0"/>
              <a:t>互動</a:t>
            </a:r>
            <a:endParaRPr lang="en-US" altLang="zh-TW" dirty="0" smtClean="0"/>
          </a:p>
          <a:p>
            <a:r>
              <a:rPr lang="zh-TW" altLang="en-US" dirty="0"/>
              <a:t>使用分層模型來說明網路協定及其工作方式有很多優點。使用分層模型的優點：</a:t>
            </a:r>
          </a:p>
          <a:p>
            <a:pPr lvl="1"/>
            <a:r>
              <a:rPr lang="zh-TW" altLang="en-US" dirty="0"/>
              <a:t>有助於協定設計，因為對於在特定層工作的協定而言，它們的工作方式及其與上下層之間的介面都已經確定。</a:t>
            </a:r>
          </a:p>
          <a:p>
            <a:pPr lvl="1"/>
            <a:r>
              <a:rPr lang="zh-TW" altLang="en-US" dirty="0"/>
              <a:t>促進競爭，因為可以同時使用不同廠商的產品。</a:t>
            </a:r>
          </a:p>
          <a:p>
            <a:pPr lvl="1"/>
            <a:r>
              <a:rPr lang="zh-TW" altLang="en-US" dirty="0"/>
              <a:t>避免一個協定層的技術或功能變化影響相鄰的其它層。</a:t>
            </a:r>
          </a:p>
          <a:p>
            <a:pPr lvl="1"/>
            <a:r>
              <a:rPr lang="zh-TW" altLang="en-US" dirty="0"/>
              <a:t>提供了描述網路功能和能力的通用語言。</a:t>
            </a:r>
          </a:p>
          <a:p>
            <a:endParaRPr lang="zh-TW" altLang="en-US" dirty="0"/>
          </a:p>
        </p:txBody>
      </p:sp>
      <p:sp>
        <p:nvSpPr>
          <p:cNvPr id="3" name="標題 2"/>
          <p:cNvSpPr>
            <a:spLocks noGrp="1"/>
          </p:cNvSpPr>
          <p:nvPr>
            <p:ph type="title"/>
          </p:nvPr>
        </p:nvSpPr>
        <p:spPr/>
        <p:txBody>
          <a:bodyPr>
            <a:normAutofit/>
          </a:bodyPr>
          <a:lstStyle/>
          <a:p>
            <a:r>
              <a:rPr lang="zh-TW" altLang="en-US" dirty="0"/>
              <a:t>使用分層模型的</a:t>
            </a:r>
            <a:r>
              <a:rPr lang="zh-TW" altLang="en-US" dirty="0" smtClean="0"/>
              <a:t>優點</a:t>
            </a:r>
            <a:endParaRPr lang="zh-TW" altLang="en-US" dirty="0"/>
          </a:p>
        </p:txBody>
      </p:sp>
    </p:spTree>
    <p:extLst>
      <p:ext uri="{BB962C8B-B14F-4D97-AF65-F5344CB8AC3E}">
        <p14:creationId xmlns:p14="http://schemas.microsoft.com/office/powerpoint/2010/main" val="380836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網路模型有兩種基本類型： </a:t>
            </a:r>
          </a:p>
          <a:p>
            <a:pPr lvl="1"/>
            <a:r>
              <a:rPr lang="zh-TW" altLang="en-US" b="1" dirty="0">
                <a:solidFill>
                  <a:schemeClr val="accent4"/>
                </a:solidFill>
              </a:rPr>
              <a:t>協定模型</a:t>
            </a:r>
            <a:r>
              <a:rPr lang="zh-TW" altLang="en-US" dirty="0">
                <a:solidFill>
                  <a:schemeClr val="accent4"/>
                </a:solidFill>
              </a:rPr>
              <a:t> </a:t>
            </a:r>
            <a:r>
              <a:rPr lang="en-US" altLang="zh-TW" dirty="0"/>
              <a:t>- </a:t>
            </a:r>
            <a:r>
              <a:rPr lang="zh-TW" altLang="en-US" dirty="0"/>
              <a:t>該模型與特定的協定套件結構緊密配合。協定套件中分層的一組相關協定通常代表串聯人際網路與資料網路所需的全部功能。</a:t>
            </a:r>
            <a:r>
              <a:rPr lang="en-US" altLang="zh-TW" dirty="0"/>
              <a:t>TCP/IP </a:t>
            </a:r>
            <a:r>
              <a:rPr lang="zh-TW" altLang="en-US" dirty="0"/>
              <a:t>模型描述了 </a:t>
            </a:r>
            <a:r>
              <a:rPr lang="en-US" altLang="zh-TW" dirty="0"/>
              <a:t>TCP/IP </a:t>
            </a:r>
            <a:r>
              <a:rPr lang="zh-TW" altLang="en-US" dirty="0"/>
              <a:t>協定套件中每個協定層實作的功能，因此屬於協定模型。</a:t>
            </a:r>
          </a:p>
          <a:p>
            <a:pPr lvl="1"/>
            <a:r>
              <a:rPr lang="zh-TW" altLang="en-US" b="1" dirty="0">
                <a:solidFill>
                  <a:schemeClr val="accent4"/>
                </a:solidFill>
              </a:rPr>
              <a:t>參考模型</a:t>
            </a:r>
            <a:r>
              <a:rPr lang="zh-TW" altLang="en-US" dirty="0">
                <a:solidFill>
                  <a:schemeClr val="accent4"/>
                </a:solidFill>
              </a:rPr>
              <a:t> </a:t>
            </a:r>
            <a:r>
              <a:rPr lang="en-US" altLang="zh-TW" dirty="0"/>
              <a:t>- </a:t>
            </a:r>
            <a:r>
              <a:rPr lang="zh-TW" altLang="en-US" dirty="0"/>
              <a:t>該模型透過描述特定層需要完成什麼但不規定如何完成來保持各類網路協定和服務中的一致性。參考模型的目的並不是作為一種實作規範，也不是為了提供充分的詳細資訊來精確定義網路架構的服務。參考模型的主要用途是幫助人們更清晰地了解涉及的功能和程序。</a:t>
            </a:r>
          </a:p>
          <a:p>
            <a:r>
              <a:rPr lang="en-US" altLang="zh-TW" dirty="0"/>
              <a:t>OSI </a:t>
            </a:r>
            <a:r>
              <a:rPr lang="zh-TW" altLang="en-US" dirty="0"/>
              <a:t>模型是最廣為人知的網際網路參考模型。用於資料網路設計、操作規範和故障排除</a:t>
            </a:r>
          </a:p>
        </p:txBody>
      </p:sp>
      <p:sp>
        <p:nvSpPr>
          <p:cNvPr id="3" name="標題 2"/>
          <p:cNvSpPr>
            <a:spLocks noGrp="1"/>
          </p:cNvSpPr>
          <p:nvPr>
            <p:ph type="title"/>
          </p:nvPr>
        </p:nvSpPr>
        <p:spPr/>
        <p:txBody>
          <a:bodyPr/>
          <a:lstStyle/>
          <a:p>
            <a:r>
              <a:rPr lang="zh-TW" altLang="en-US" dirty="0"/>
              <a:t>使用分層模型的優點</a:t>
            </a:r>
          </a:p>
        </p:txBody>
      </p:sp>
    </p:spTree>
    <p:extLst>
      <p:ext uri="{BB962C8B-B14F-4D97-AF65-F5344CB8AC3E}">
        <p14:creationId xmlns:p14="http://schemas.microsoft.com/office/powerpoint/2010/main" val="3587920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使用分層模型的</a:t>
            </a:r>
            <a:r>
              <a:rPr lang="zh-TW" altLang="en-US" dirty="0" smtClean="0"/>
              <a:t>優點</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386753251"/>
              </p:ext>
            </p:extLst>
          </p:nvPr>
        </p:nvGraphicFramePr>
        <p:xfrm>
          <a:off x="1315510" y="1032387"/>
          <a:ext cx="6417244" cy="5201674"/>
        </p:xfrm>
        <a:graphic>
          <a:graphicData uri="http://schemas.openxmlformats.org/presentationml/2006/ole">
            <mc:AlternateContent xmlns:mc="http://schemas.openxmlformats.org/markup-compatibility/2006">
              <mc:Choice xmlns:v="urn:schemas-microsoft-com:vml" Requires="v">
                <p:oleObj spid="_x0000_s142353" r:id="rId3" imgW="7174440" imgH="5815800" progId="">
                  <p:embed/>
                </p:oleObj>
              </mc:Choice>
              <mc:Fallback>
                <p:oleObj r:id="rId3" imgW="7174440" imgH="5815800" progId="">
                  <p:embed/>
                  <p:pic>
                    <p:nvPicPr>
                      <p:cNvPr id="0" name=""/>
                      <p:cNvPicPr/>
                      <p:nvPr/>
                    </p:nvPicPr>
                    <p:blipFill>
                      <a:blip r:embed="rId4"/>
                      <a:stretch>
                        <a:fillRect/>
                      </a:stretch>
                    </p:blipFill>
                    <p:spPr>
                      <a:xfrm>
                        <a:off x="1315510" y="1032387"/>
                        <a:ext cx="6417244" cy="5201674"/>
                      </a:xfrm>
                      <a:prstGeom prst="rect">
                        <a:avLst/>
                      </a:prstGeom>
                    </p:spPr>
                  </p:pic>
                </p:oleObj>
              </mc:Fallback>
            </mc:AlternateContent>
          </a:graphicData>
        </a:graphic>
      </p:graphicFrame>
    </p:spTree>
    <p:extLst>
      <p:ext uri="{BB962C8B-B14F-4D97-AF65-F5344CB8AC3E}">
        <p14:creationId xmlns:p14="http://schemas.microsoft.com/office/powerpoint/2010/main" val="246582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39713" y="914400"/>
            <a:ext cx="5571152" cy="5394960"/>
          </a:xfrm>
        </p:spPr>
        <p:txBody>
          <a:bodyPr/>
          <a:lstStyle/>
          <a:p>
            <a:r>
              <a:rPr lang="en-US" altLang="zh-TW" dirty="0"/>
              <a:t>OSI </a:t>
            </a:r>
            <a:r>
              <a:rPr lang="zh-TW" altLang="en-US" dirty="0"/>
              <a:t>模型最初由 </a:t>
            </a:r>
            <a:r>
              <a:rPr lang="en-US" altLang="zh-TW" dirty="0"/>
              <a:t>ISO </a:t>
            </a:r>
            <a:r>
              <a:rPr lang="zh-TW" altLang="en-US" dirty="0"/>
              <a:t>設計，旨在提供一套開放式系統協定的構建架構。其初衷是希望使用這套協定開發一個獨立於專有系統的國際</a:t>
            </a:r>
            <a:r>
              <a:rPr lang="zh-TW" altLang="en-US" dirty="0" smtClean="0"/>
              <a:t>網路</a:t>
            </a:r>
            <a:endParaRPr lang="en-US" altLang="zh-TW" dirty="0" smtClean="0"/>
          </a:p>
          <a:p>
            <a:pPr lvl="1"/>
            <a:r>
              <a:rPr lang="zh-TW" altLang="en-US" dirty="0"/>
              <a:t>由於基於 </a:t>
            </a:r>
            <a:r>
              <a:rPr lang="en-US" altLang="zh-TW" dirty="0"/>
              <a:t>TCP/IP </a:t>
            </a:r>
            <a:r>
              <a:rPr lang="zh-TW" altLang="en-US" dirty="0"/>
              <a:t>協定的 </a:t>
            </a:r>
            <a:r>
              <a:rPr lang="en-US" altLang="zh-TW" dirty="0"/>
              <a:t>Internet </a:t>
            </a:r>
            <a:r>
              <a:rPr lang="zh-TW" altLang="en-US" dirty="0"/>
              <a:t>迅速得到廣泛採用並且延伸速度極快，致使 </a:t>
            </a:r>
            <a:r>
              <a:rPr lang="en-US" altLang="zh-TW" dirty="0"/>
              <a:t>OSI </a:t>
            </a:r>
            <a:r>
              <a:rPr lang="zh-TW" altLang="en-US" dirty="0"/>
              <a:t>協定套件的制定和認可相對滯</a:t>
            </a:r>
            <a:r>
              <a:rPr lang="zh-TW" altLang="en-US" dirty="0" smtClean="0"/>
              <a:t>後</a:t>
            </a:r>
            <a:endParaRPr lang="en-US" altLang="zh-TW" dirty="0" smtClean="0"/>
          </a:p>
          <a:p>
            <a:r>
              <a:rPr lang="en-US" altLang="zh-TW" dirty="0"/>
              <a:t>OSI </a:t>
            </a:r>
            <a:r>
              <a:rPr lang="zh-TW" altLang="en-US" dirty="0"/>
              <a:t>模型詳細羅列了每一層可以實作的功能和服務。它還描述了各層與其上、下層之間的</a:t>
            </a:r>
            <a:r>
              <a:rPr lang="zh-TW" altLang="en-US" dirty="0" smtClean="0"/>
              <a:t>互動</a:t>
            </a:r>
            <a:endParaRPr lang="en-US" altLang="zh-TW" dirty="0" smtClean="0"/>
          </a:p>
          <a:p>
            <a:r>
              <a:rPr lang="zh-TW" altLang="en-US" b="1" dirty="0">
                <a:solidFill>
                  <a:srgbClr val="C00000"/>
                </a:solidFill>
              </a:rPr>
              <a:t>請注意</a:t>
            </a:r>
            <a:r>
              <a:rPr lang="zh-TW" altLang="en-US" dirty="0"/>
              <a:t>：我們提及 </a:t>
            </a:r>
            <a:r>
              <a:rPr lang="en-US" altLang="zh-TW" dirty="0"/>
              <a:t>TCP/IP </a:t>
            </a:r>
            <a:r>
              <a:rPr lang="zh-TW" altLang="en-US" dirty="0"/>
              <a:t>模型的各層時只使用其名稱，而提及 </a:t>
            </a:r>
            <a:r>
              <a:rPr lang="en-US" altLang="zh-TW" dirty="0"/>
              <a:t>OSI </a:t>
            </a:r>
            <a:r>
              <a:rPr lang="zh-TW" altLang="en-US" dirty="0"/>
              <a:t>模型的七個層時則通常使用編號而非名稱。例如，實體層稱為 </a:t>
            </a:r>
            <a:r>
              <a:rPr lang="en-US" altLang="zh-TW" dirty="0"/>
              <a:t>OSI </a:t>
            </a:r>
            <a:r>
              <a:rPr lang="zh-TW" altLang="en-US" dirty="0"/>
              <a:t>模型的第 </a:t>
            </a:r>
            <a:r>
              <a:rPr lang="en-US" altLang="zh-TW" dirty="0"/>
              <a:t>1 </a:t>
            </a:r>
            <a:r>
              <a:rPr lang="zh-TW" altLang="en-US" dirty="0"/>
              <a:t>層</a:t>
            </a:r>
          </a:p>
        </p:txBody>
      </p:sp>
      <p:sp>
        <p:nvSpPr>
          <p:cNvPr id="3" name="標題 2"/>
          <p:cNvSpPr>
            <a:spLocks noGrp="1"/>
          </p:cNvSpPr>
          <p:nvPr>
            <p:ph type="title"/>
          </p:nvPr>
        </p:nvSpPr>
        <p:spPr/>
        <p:txBody>
          <a:bodyPr>
            <a:normAutofit/>
          </a:bodyPr>
          <a:lstStyle/>
          <a:p>
            <a:r>
              <a:rPr lang="en-US" altLang="zh-TW" dirty="0"/>
              <a:t>OSI </a:t>
            </a:r>
            <a:r>
              <a:rPr lang="zh-TW" altLang="en-US" dirty="0"/>
              <a:t>參考</a:t>
            </a:r>
            <a:r>
              <a:rPr lang="zh-TW" altLang="en-US" dirty="0" smtClean="0"/>
              <a:t>模型</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4136843070"/>
              </p:ext>
            </p:extLst>
          </p:nvPr>
        </p:nvGraphicFramePr>
        <p:xfrm>
          <a:off x="5810865" y="1095272"/>
          <a:ext cx="2844800" cy="4254500"/>
        </p:xfrm>
        <a:graphic>
          <a:graphicData uri="http://schemas.openxmlformats.org/presentationml/2006/ole">
            <mc:AlternateContent xmlns:mc="http://schemas.openxmlformats.org/markup-compatibility/2006">
              <mc:Choice xmlns:v="urn:schemas-microsoft-com:vml" Requires="v">
                <p:oleObj spid="_x0000_s143376" r:id="rId3" imgW="2844360" imgH="4253760" progId="">
                  <p:embed/>
                </p:oleObj>
              </mc:Choice>
              <mc:Fallback>
                <p:oleObj r:id="rId3" imgW="2844360" imgH="4253760" progId="">
                  <p:embed/>
                  <p:pic>
                    <p:nvPicPr>
                      <p:cNvPr id="0" name=""/>
                      <p:cNvPicPr/>
                      <p:nvPr/>
                    </p:nvPicPr>
                    <p:blipFill>
                      <a:blip r:embed="rId4"/>
                      <a:stretch>
                        <a:fillRect/>
                      </a:stretch>
                    </p:blipFill>
                    <p:spPr>
                      <a:xfrm>
                        <a:off x="5810865" y="1095272"/>
                        <a:ext cx="2844800" cy="4254500"/>
                      </a:xfrm>
                      <a:prstGeom prst="rect">
                        <a:avLst/>
                      </a:prstGeom>
                    </p:spPr>
                  </p:pic>
                </p:oleObj>
              </mc:Fallback>
            </mc:AlternateContent>
          </a:graphicData>
        </a:graphic>
      </p:graphicFrame>
    </p:spTree>
    <p:extLst>
      <p:ext uri="{BB962C8B-B14F-4D97-AF65-F5344CB8AC3E}">
        <p14:creationId xmlns:p14="http://schemas.microsoft.com/office/powerpoint/2010/main" val="1551495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OSI </a:t>
            </a:r>
            <a:r>
              <a:rPr lang="zh-TW" altLang="en-US" dirty="0"/>
              <a:t>參考模型</a:t>
            </a:r>
          </a:p>
        </p:txBody>
      </p:sp>
      <p:graphicFrame>
        <p:nvGraphicFramePr>
          <p:cNvPr id="3" name="物件 2"/>
          <p:cNvGraphicFramePr>
            <a:graphicFrameLocks noChangeAspect="1"/>
          </p:cNvGraphicFramePr>
          <p:nvPr>
            <p:extLst>
              <p:ext uri="{D42A27DB-BD31-4B8C-83A1-F6EECF244321}">
                <p14:modId xmlns:p14="http://schemas.microsoft.com/office/powerpoint/2010/main" val="2787513647"/>
              </p:ext>
            </p:extLst>
          </p:nvPr>
        </p:nvGraphicFramePr>
        <p:xfrm>
          <a:off x="450927" y="1268976"/>
          <a:ext cx="4114800" cy="1054100"/>
        </p:xfrm>
        <a:graphic>
          <a:graphicData uri="http://schemas.openxmlformats.org/presentationml/2006/ole">
            <mc:AlternateContent xmlns:mc="http://schemas.openxmlformats.org/markup-compatibility/2006">
              <mc:Choice xmlns:v="urn:schemas-microsoft-com:vml" Requires="v">
                <p:oleObj spid="_x0000_s144484" r:id="rId3" imgW="4114080" imgH="1053720" progId="">
                  <p:embed/>
                </p:oleObj>
              </mc:Choice>
              <mc:Fallback>
                <p:oleObj r:id="rId3" imgW="4114080" imgH="1053720" progId="">
                  <p:embed/>
                  <p:pic>
                    <p:nvPicPr>
                      <p:cNvPr id="0" name=""/>
                      <p:cNvPicPr/>
                      <p:nvPr/>
                    </p:nvPicPr>
                    <p:blipFill>
                      <a:blip r:embed="rId4"/>
                      <a:stretch>
                        <a:fillRect/>
                      </a:stretch>
                    </p:blipFill>
                    <p:spPr>
                      <a:xfrm>
                        <a:off x="450927" y="1268976"/>
                        <a:ext cx="4114800" cy="1054100"/>
                      </a:xfrm>
                      <a:prstGeom prst="rect">
                        <a:avLst/>
                      </a:prstGeom>
                    </p:spPr>
                  </p:pic>
                </p:oleObj>
              </mc:Fallback>
            </mc:AlternateContent>
          </a:graphicData>
        </a:graphic>
      </p:graphicFrame>
      <p:graphicFrame>
        <p:nvGraphicFramePr>
          <p:cNvPr id="4" name="物件 3"/>
          <p:cNvGraphicFramePr>
            <a:graphicFrameLocks noChangeAspect="1"/>
          </p:cNvGraphicFramePr>
          <p:nvPr>
            <p:extLst>
              <p:ext uri="{D42A27DB-BD31-4B8C-83A1-F6EECF244321}">
                <p14:modId xmlns:p14="http://schemas.microsoft.com/office/powerpoint/2010/main" val="3718154785"/>
              </p:ext>
            </p:extLst>
          </p:nvPr>
        </p:nvGraphicFramePr>
        <p:xfrm>
          <a:off x="450927" y="2493092"/>
          <a:ext cx="4114800" cy="1054100"/>
        </p:xfrm>
        <a:graphic>
          <a:graphicData uri="http://schemas.openxmlformats.org/presentationml/2006/ole">
            <mc:AlternateContent xmlns:mc="http://schemas.openxmlformats.org/markup-compatibility/2006">
              <mc:Choice xmlns:v="urn:schemas-microsoft-com:vml" Requires="v">
                <p:oleObj spid="_x0000_s144485" r:id="rId5" imgW="4114080" imgH="1053720" progId="">
                  <p:embed/>
                </p:oleObj>
              </mc:Choice>
              <mc:Fallback>
                <p:oleObj r:id="rId5" imgW="4114080" imgH="1053720" progId="">
                  <p:embed/>
                  <p:pic>
                    <p:nvPicPr>
                      <p:cNvPr id="0" name=""/>
                      <p:cNvPicPr/>
                      <p:nvPr/>
                    </p:nvPicPr>
                    <p:blipFill>
                      <a:blip r:embed="rId6"/>
                      <a:stretch>
                        <a:fillRect/>
                      </a:stretch>
                    </p:blipFill>
                    <p:spPr>
                      <a:xfrm>
                        <a:off x="450927" y="2493092"/>
                        <a:ext cx="4114800" cy="10541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495284522"/>
              </p:ext>
            </p:extLst>
          </p:nvPr>
        </p:nvGraphicFramePr>
        <p:xfrm>
          <a:off x="447432" y="3717208"/>
          <a:ext cx="4076700" cy="1016000"/>
        </p:xfrm>
        <a:graphic>
          <a:graphicData uri="http://schemas.openxmlformats.org/presentationml/2006/ole">
            <mc:AlternateContent xmlns:mc="http://schemas.openxmlformats.org/markup-compatibility/2006">
              <mc:Choice xmlns:v="urn:schemas-microsoft-com:vml" Requires="v">
                <p:oleObj spid="_x0000_s144486" r:id="rId7" imgW="4075920" imgH="1015560" progId="">
                  <p:embed/>
                </p:oleObj>
              </mc:Choice>
              <mc:Fallback>
                <p:oleObj r:id="rId7" imgW="4075920" imgH="1015560" progId="">
                  <p:embed/>
                  <p:pic>
                    <p:nvPicPr>
                      <p:cNvPr id="0" name=""/>
                      <p:cNvPicPr/>
                      <p:nvPr/>
                    </p:nvPicPr>
                    <p:blipFill>
                      <a:blip r:embed="rId8"/>
                      <a:stretch>
                        <a:fillRect/>
                      </a:stretch>
                    </p:blipFill>
                    <p:spPr>
                      <a:xfrm>
                        <a:off x="447432" y="3717208"/>
                        <a:ext cx="4076700" cy="101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631662445"/>
              </p:ext>
            </p:extLst>
          </p:nvPr>
        </p:nvGraphicFramePr>
        <p:xfrm>
          <a:off x="447432" y="4903224"/>
          <a:ext cx="4102100" cy="1041400"/>
        </p:xfrm>
        <a:graphic>
          <a:graphicData uri="http://schemas.openxmlformats.org/presentationml/2006/ole">
            <mc:AlternateContent xmlns:mc="http://schemas.openxmlformats.org/markup-compatibility/2006">
              <mc:Choice xmlns:v="urn:schemas-microsoft-com:vml" Requires="v">
                <p:oleObj spid="_x0000_s144487" r:id="rId9" imgW="4101480" imgH="1041120" progId="">
                  <p:embed/>
                </p:oleObj>
              </mc:Choice>
              <mc:Fallback>
                <p:oleObj r:id="rId9" imgW="4101480" imgH="1041120" progId="">
                  <p:embed/>
                  <p:pic>
                    <p:nvPicPr>
                      <p:cNvPr id="0" name=""/>
                      <p:cNvPicPr/>
                      <p:nvPr/>
                    </p:nvPicPr>
                    <p:blipFill>
                      <a:blip r:embed="rId10"/>
                      <a:stretch>
                        <a:fillRect/>
                      </a:stretch>
                    </p:blipFill>
                    <p:spPr>
                      <a:xfrm>
                        <a:off x="447432" y="4903224"/>
                        <a:ext cx="4102100" cy="10414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743723154"/>
              </p:ext>
            </p:extLst>
          </p:nvPr>
        </p:nvGraphicFramePr>
        <p:xfrm>
          <a:off x="4729163" y="1319776"/>
          <a:ext cx="4089400" cy="1003300"/>
        </p:xfrm>
        <a:graphic>
          <a:graphicData uri="http://schemas.openxmlformats.org/presentationml/2006/ole">
            <mc:AlternateContent xmlns:mc="http://schemas.openxmlformats.org/markup-compatibility/2006">
              <mc:Choice xmlns:v="urn:schemas-microsoft-com:vml" Requires="v">
                <p:oleObj spid="_x0000_s144488" r:id="rId11" imgW="4088880" imgH="1002960" progId="">
                  <p:embed/>
                </p:oleObj>
              </mc:Choice>
              <mc:Fallback>
                <p:oleObj r:id="rId11" imgW="4088880" imgH="1002960" progId="">
                  <p:embed/>
                  <p:pic>
                    <p:nvPicPr>
                      <p:cNvPr id="0" name=""/>
                      <p:cNvPicPr/>
                      <p:nvPr/>
                    </p:nvPicPr>
                    <p:blipFill>
                      <a:blip r:embed="rId12"/>
                      <a:stretch>
                        <a:fillRect/>
                      </a:stretch>
                    </p:blipFill>
                    <p:spPr>
                      <a:xfrm>
                        <a:off x="4729163" y="1319776"/>
                        <a:ext cx="4089400" cy="10033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2009000436"/>
              </p:ext>
            </p:extLst>
          </p:nvPr>
        </p:nvGraphicFramePr>
        <p:xfrm>
          <a:off x="4729163" y="2505792"/>
          <a:ext cx="4089400" cy="1028700"/>
        </p:xfrm>
        <a:graphic>
          <a:graphicData uri="http://schemas.openxmlformats.org/presentationml/2006/ole">
            <mc:AlternateContent xmlns:mc="http://schemas.openxmlformats.org/markup-compatibility/2006">
              <mc:Choice xmlns:v="urn:schemas-microsoft-com:vml" Requires="v">
                <p:oleObj spid="_x0000_s144489" r:id="rId13" imgW="4088880" imgH="1028520" progId="">
                  <p:embed/>
                </p:oleObj>
              </mc:Choice>
              <mc:Fallback>
                <p:oleObj r:id="rId13" imgW="4088880" imgH="1028520" progId="">
                  <p:embed/>
                  <p:pic>
                    <p:nvPicPr>
                      <p:cNvPr id="0" name=""/>
                      <p:cNvPicPr/>
                      <p:nvPr/>
                    </p:nvPicPr>
                    <p:blipFill>
                      <a:blip r:embed="rId14"/>
                      <a:stretch>
                        <a:fillRect/>
                      </a:stretch>
                    </p:blipFill>
                    <p:spPr>
                      <a:xfrm>
                        <a:off x="4729163" y="2505792"/>
                        <a:ext cx="4089400" cy="10287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2377827721"/>
              </p:ext>
            </p:extLst>
          </p:nvPr>
        </p:nvGraphicFramePr>
        <p:xfrm>
          <a:off x="4729163" y="3728679"/>
          <a:ext cx="4089400" cy="1282700"/>
        </p:xfrm>
        <a:graphic>
          <a:graphicData uri="http://schemas.openxmlformats.org/presentationml/2006/ole">
            <mc:AlternateContent xmlns:mc="http://schemas.openxmlformats.org/markup-compatibility/2006">
              <mc:Choice xmlns:v="urn:schemas-microsoft-com:vml" Requires="v">
                <p:oleObj spid="_x0000_s144490" r:id="rId15" imgW="4088880" imgH="1282320" progId="">
                  <p:embed/>
                </p:oleObj>
              </mc:Choice>
              <mc:Fallback>
                <p:oleObj r:id="rId15" imgW="4088880" imgH="1282320" progId="">
                  <p:embed/>
                  <p:pic>
                    <p:nvPicPr>
                      <p:cNvPr id="0" name=""/>
                      <p:cNvPicPr/>
                      <p:nvPr/>
                    </p:nvPicPr>
                    <p:blipFill>
                      <a:blip r:embed="rId16"/>
                      <a:stretch>
                        <a:fillRect/>
                      </a:stretch>
                    </p:blipFill>
                    <p:spPr>
                      <a:xfrm>
                        <a:off x="4729163" y="3728679"/>
                        <a:ext cx="4089400" cy="1282700"/>
                      </a:xfrm>
                      <a:prstGeom prst="rect">
                        <a:avLst/>
                      </a:prstGeom>
                    </p:spPr>
                  </p:pic>
                </p:oleObj>
              </mc:Fallback>
            </mc:AlternateContent>
          </a:graphicData>
        </a:graphic>
      </p:graphicFrame>
    </p:spTree>
    <p:extLst>
      <p:ext uri="{BB962C8B-B14F-4D97-AF65-F5344CB8AC3E}">
        <p14:creationId xmlns:p14="http://schemas.microsoft.com/office/powerpoint/2010/main" val="3290274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用於網際通訊的 </a:t>
            </a:r>
            <a:r>
              <a:rPr lang="en-US" altLang="zh-TW" dirty="0"/>
              <a:t>TCP/IP </a:t>
            </a:r>
            <a:r>
              <a:rPr lang="zh-TW" altLang="en-US" dirty="0"/>
              <a:t>協定模型建立於二十世紀七十年代，有時稱為 </a:t>
            </a:r>
            <a:r>
              <a:rPr lang="en-US" altLang="zh-TW" dirty="0"/>
              <a:t>Internet </a:t>
            </a:r>
            <a:r>
              <a:rPr lang="zh-TW" altLang="en-US" dirty="0" smtClean="0"/>
              <a:t>模型</a:t>
            </a:r>
            <a:endParaRPr lang="en-US" altLang="zh-TW" dirty="0" smtClean="0"/>
          </a:p>
          <a:p>
            <a:pPr lvl="1"/>
            <a:r>
              <a:rPr lang="zh-TW" altLang="en-US" dirty="0"/>
              <a:t>標準的定義和 </a:t>
            </a:r>
            <a:r>
              <a:rPr lang="en-US" altLang="zh-TW" dirty="0"/>
              <a:t>TCP/IP </a:t>
            </a:r>
            <a:r>
              <a:rPr lang="zh-TW" altLang="en-US" dirty="0"/>
              <a:t>協定都在公開的論壇中討論並在向公眾開放的 </a:t>
            </a:r>
            <a:r>
              <a:rPr lang="en-US" altLang="zh-TW" dirty="0"/>
              <a:t>RFC </a:t>
            </a:r>
            <a:r>
              <a:rPr lang="zh-TW" altLang="en-US" dirty="0"/>
              <a:t>集中加以定義</a:t>
            </a:r>
          </a:p>
        </p:txBody>
      </p:sp>
      <p:sp>
        <p:nvSpPr>
          <p:cNvPr id="3" name="標題 2"/>
          <p:cNvSpPr>
            <a:spLocks noGrp="1"/>
          </p:cNvSpPr>
          <p:nvPr>
            <p:ph type="title"/>
          </p:nvPr>
        </p:nvSpPr>
        <p:spPr/>
        <p:txBody>
          <a:bodyPr>
            <a:normAutofit/>
          </a:bodyPr>
          <a:lstStyle/>
          <a:p>
            <a:r>
              <a:rPr lang="en-US" altLang="zh-TW" dirty="0"/>
              <a:t>TCP/IP </a:t>
            </a:r>
            <a:r>
              <a:rPr lang="zh-TW" altLang="en-US" dirty="0"/>
              <a:t>協定</a:t>
            </a:r>
            <a:r>
              <a:rPr lang="zh-TW" altLang="en-US" dirty="0" smtClean="0"/>
              <a:t>模型</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3885067557"/>
              </p:ext>
            </p:extLst>
          </p:nvPr>
        </p:nvGraphicFramePr>
        <p:xfrm>
          <a:off x="1534428" y="2320782"/>
          <a:ext cx="5979408" cy="3841094"/>
        </p:xfrm>
        <a:graphic>
          <a:graphicData uri="http://schemas.openxmlformats.org/presentationml/2006/ole">
            <mc:AlternateContent xmlns:mc="http://schemas.openxmlformats.org/markup-compatibility/2006">
              <mc:Choice xmlns:v="urn:schemas-microsoft-com:vml" Requires="v">
                <p:oleObj spid="_x0000_s145424" r:id="rId3" imgW="6996600" imgH="4494960" progId="">
                  <p:embed/>
                </p:oleObj>
              </mc:Choice>
              <mc:Fallback>
                <p:oleObj r:id="rId3" imgW="6996600" imgH="4494960" progId="">
                  <p:embed/>
                  <p:pic>
                    <p:nvPicPr>
                      <p:cNvPr id="0" name=""/>
                      <p:cNvPicPr/>
                      <p:nvPr/>
                    </p:nvPicPr>
                    <p:blipFill>
                      <a:blip r:embed="rId4"/>
                      <a:stretch>
                        <a:fillRect/>
                      </a:stretch>
                    </p:blipFill>
                    <p:spPr>
                      <a:xfrm>
                        <a:off x="1534428" y="2320782"/>
                        <a:ext cx="5979408" cy="3841094"/>
                      </a:xfrm>
                      <a:prstGeom prst="rect">
                        <a:avLst/>
                      </a:prstGeom>
                    </p:spPr>
                  </p:pic>
                </p:oleObj>
              </mc:Fallback>
            </mc:AlternateContent>
          </a:graphicData>
        </a:graphic>
      </p:graphicFrame>
    </p:spTree>
    <p:extLst>
      <p:ext uri="{BB962C8B-B14F-4D97-AF65-F5344CB8AC3E}">
        <p14:creationId xmlns:p14="http://schemas.microsoft.com/office/powerpoint/2010/main" val="1613592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TCP/IP </a:t>
            </a:r>
            <a:r>
              <a:rPr lang="zh-TW" altLang="en-US" dirty="0"/>
              <a:t>模型的網路存取層和應用層被進一步分割，用於說明這些協定層必須實作的詳細</a:t>
            </a:r>
            <a:r>
              <a:rPr lang="zh-TW" altLang="en-US" dirty="0" smtClean="0"/>
              <a:t>功能</a:t>
            </a:r>
            <a:endParaRPr lang="en-US" altLang="zh-TW" dirty="0" smtClean="0"/>
          </a:p>
          <a:p>
            <a:pPr lvl="1"/>
            <a:r>
              <a:rPr lang="en-US" altLang="zh-TW" dirty="0"/>
              <a:t>TCP/IP </a:t>
            </a:r>
            <a:r>
              <a:rPr lang="zh-TW" altLang="en-US" dirty="0"/>
              <a:t>協定套件在網路存取層並沒有指定透過實體媒體傳輸時使用的協定，而只是描述了從 </a:t>
            </a:r>
            <a:r>
              <a:rPr lang="en-US" altLang="zh-TW" dirty="0"/>
              <a:t>Internet </a:t>
            </a:r>
            <a:r>
              <a:rPr lang="zh-TW" altLang="en-US" dirty="0"/>
              <a:t>層到實體網路協定的傳遞。而 </a:t>
            </a:r>
            <a:r>
              <a:rPr lang="en-US" altLang="zh-TW" dirty="0"/>
              <a:t>OSI </a:t>
            </a:r>
            <a:r>
              <a:rPr lang="zh-TW" altLang="en-US" dirty="0"/>
              <a:t>模型第 </a:t>
            </a:r>
            <a:r>
              <a:rPr lang="en-US" altLang="zh-TW" dirty="0"/>
              <a:t>1 </a:t>
            </a:r>
            <a:r>
              <a:rPr lang="zh-TW" altLang="en-US" dirty="0"/>
              <a:t>層和第 </a:t>
            </a:r>
            <a:r>
              <a:rPr lang="en-US" altLang="zh-TW" dirty="0"/>
              <a:t>2 </a:t>
            </a:r>
            <a:r>
              <a:rPr lang="zh-TW" altLang="en-US" dirty="0"/>
              <a:t>層則論述了接取媒體所需的步驟以及透過網路發送資料的實體</a:t>
            </a:r>
            <a:r>
              <a:rPr lang="zh-TW" altLang="en-US" dirty="0" smtClean="0"/>
              <a:t>手段</a:t>
            </a:r>
            <a:endParaRPr lang="en-US" altLang="zh-TW" dirty="0" smtClean="0"/>
          </a:p>
          <a:p>
            <a:pPr lvl="1"/>
            <a:r>
              <a:rPr lang="en-US" altLang="zh-TW" dirty="0"/>
              <a:t>TCP/IP </a:t>
            </a:r>
            <a:r>
              <a:rPr lang="zh-TW" altLang="en-US" dirty="0"/>
              <a:t>應用層包括許多協定，為各種使用者應用程式提供特定功能。</a:t>
            </a:r>
            <a:r>
              <a:rPr lang="en-US" altLang="zh-TW" dirty="0"/>
              <a:t>OSI </a:t>
            </a:r>
            <a:r>
              <a:rPr lang="zh-TW" altLang="en-US" dirty="0"/>
              <a:t>模型第 </a:t>
            </a:r>
            <a:r>
              <a:rPr lang="en-US" altLang="zh-TW" dirty="0"/>
              <a:t>5 </a:t>
            </a:r>
            <a:r>
              <a:rPr lang="zh-TW" altLang="en-US" dirty="0"/>
              <a:t>層、第 </a:t>
            </a:r>
            <a:r>
              <a:rPr lang="en-US" altLang="zh-TW" dirty="0"/>
              <a:t>6 </a:t>
            </a:r>
            <a:r>
              <a:rPr lang="zh-TW" altLang="en-US" dirty="0"/>
              <a:t>層和第 </a:t>
            </a:r>
            <a:r>
              <a:rPr lang="en-US" altLang="zh-TW" dirty="0"/>
              <a:t>7 </a:t>
            </a:r>
            <a:r>
              <a:rPr lang="zh-TW" altLang="en-US" dirty="0"/>
              <a:t>層供應用程式軟體開發人員和廠商參考，用於生產需要在網路上執行的產品</a:t>
            </a:r>
            <a:endParaRPr lang="en-US" altLang="zh-TW" dirty="0" smtClean="0"/>
          </a:p>
          <a:p>
            <a:r>
              <a:rPr lang="zh-TW" altLang="en-US" dirty="0"/>
              <a:t>這兩個網路模型之間主要的相似之處在於 </a:t>
            </a:r>
            <a:r>
              <a:rPr lang="en-US" altLang="zh-TW" dirty="0"/>
              <a:t>OSI </a:t>
            </a:r>
            <a:r>
              <a:rPr lang="zh-TW" altLang="en-US" dirty="0"/>
              <a:t>第 </a:t>
            </a:r>
            <a:r>
              <a:rPr lang="en-US" altLang="zh-TW" dirty="0"/>
              <a:t>3 </a:t>
            </a:r>
            <a:r>
              <a:rPr lang="zh-TW" altLang="en-US" dirty="0"/>
              <a:t>層和第 </a:t>
            </a:r>
            <a:r>
              <a:rPr lang="en-US" altLang="zh-TW" dirty="0"/>
              <a:t>4 </a:t>
            </a:r>
            <a:r>
              <a:rPr lang="zh-TW" altLang="en-US" dirty="0" smtClean="0"/>
              <a:t>層</a:t>
            </a:r>
            <a:endParaRPr lang="en-US" altLang="zh-TW" dirty="0" smtClean="0"/>
          </a:p>
          <a:p>
            <a:pPr lvl="1"/>
            <a:r>
              <a:rPr lang="en-US" altLang="zh-TW" dirty="0"/>
              <a:t>OSI </a:t>
            </a:r>
            <a:r>
              <a:rPr lang="zh-TW" altLang="en-US" dirty="0"/>
              <a:t>第 </a:t>
            </a:r>
            <a:r>
              <a:rPr lang="en-US" altLang="zh-TW" dirty="0"/>
              <a:t>3 </a:t>
            </a:r>
            <a:r>
              <a:rPr lang="zh-TW" altLang="en-US" dirty="0"/>
              <a:t>層是網路層，幾乎全部用於描述發生在所有資料網路中的用於定址並在網際網路中路由訊息的</a:t>
            </a:r>
            <a:r>
              <a:rPr lang="zh-TW" altLang="en-US" dirty="0" smtClean="0"/>
              <a:t>程序</a:t>
            </a:r>
            <a:endParaRPr lang="en-US" altLang="zh-TW" dirty="0" smtClean="0"/>
          </a:p>
          <a:p>
            <a:pPr lvl="1"/>
            <a:r>
              <a:rPr lang="en-US" altLang="zh-TW" dirty="0"/>
              <a:t>OSI </a:t>
            </a:r>
            <a:r>
              <a:rPr lang="zh-TW" altLang="en-US" dirty="0"/>
              <a:t>模型的第 </a:t>
            </a:r>
            <a:r>
              <a:rPr lang="en-US" altLang="zh-TW" dirty="0"/>
              <a:t>4 </a:t>
            </a:r>
            <a:r>
              <a:rPr lang="zh-TW" altLang="en-US" dirty="0"/>
              <a:t>層，傳輸層，描述了可以在來源主機和目的主機之間提供有序可靠的資料傳輸的常用服務和功能。這些功能包括</a:t>
            </a:r>
            <a:r>
              <a:rPr lang="zh-TW" altLang="en-US" dirty="0">
                <a:solidFill>
                  <a:schemeClr val="accent4"/>
                </a:solidFill>
              </a:rPr>
              <a:t>確認</a:t>
            </a:r>
            <a:r>
              <a:rPr lang="zh-TW" altLang="en-US" dirty="0"/>
              <a:t>、</a:t>
            </a:r>
            <a:r>
              <a:rPr lang="zh-TW" altLang="en-US" dirty="0">
                <a:solidFill>
                  <a:schemeClr val="accent4"/>
                </a:solidFill>
              </a:rPr>
              <a:t>錯誤復原</a:t>
            </a:r>
            <a:r>
              <a:rPr lang="zh-TW" altLang="en-US" dirty="0"/>
              <a:t>和</a:t>
            </a:r>
            <a:r>
              <a:rPr lang="zh-TW" altLang="en-US" dirty="0">
                <a:solidFill>
                  <a:schemeClr val="accent4"/>
                </a:solidFill>
              </a:rPr>
              <a:t>定序</a:t>
            </a:r>
            <a:r>
              <a:rPr lang="zh-TW" altLang="en-US" dirty="0"/>
              <a:t>。</a:t>
            </a:r>
            <a:r>
              <a:rPr lang="zh-TW" altLang="en-US" dirty="0">
                <a:solidFill>
                  <a:schemeClr val="accent4"/>
                </a:solidFill>
              </a:rPr>
              <a:t>傳輸控制協定 </a:t>
            </a:r>
            <a:r>
              <a:rPr lang="en-US" altLang="zh-TW" dirty="0">
                <a:solidFill>
                  <a:schemeClr val="accent4"/>
                </a:solidFill>
              </a:rPr>
              <a:t>(Transmission Control </a:t>
            </a:r>
            <a:r>
              <a:rPr lang="en-US" altLang="zh-TW" dirty="0" smtClean="0">
                <a:solidFill>
                  <a:schemeClr val="accent4"/>
                </a:solidFill>
              </a:rPr>
              <a:t>Protocol, TCP</a:t>
            </a:r>
            <a:r>
              <a:rPr lang="en-US" altLang="zh-TW" dirty="0">
                <a:solidFill>
                  <a:schemeClr val="accent4"/>
                </a:solidFill>
              </a:rPr>
              <a:t>) </a:t>
            </a:r>
            <a:r>
              <a:rPr lang="zh-TW" altLang="en-US" dirty="0"/>
              <a:t>和</a:t>
            </a:r>
            <a:r>
              <a:rPr lang="zh-TW" altLang="en-US" dirty="0">
                <a:solidFill>
                  <a:schemeClr val="accent4"/>
                </a:solidFill>
              </a:rPr>
              <a:t>使用者資料報協定 </a:t>
            </a:r>
            <a:r>
              <a:rPr lang="en-US" altLang="zh-TW" dirty="0">
                <a:solidFill>
                  <a:schemeClr val="accent4"/>
                </a:solidFill>
              </a:rPr>
              <a:t>(User Datagram </a:t>
            </a:r>
            <a:r>
              <a:rPr lang="en-US" altLang="zh-TW" dirty="0" smtClean="0">
                <a:solidFill>
                  <a:schemeClr val="accent4"/>
                </a:solidFill>
              </a:rPr>
              <a:t>Protocol, </a:t>
            </a:r>
            <a:r>
              <a:rPr lang="en-US" altLang="zh-TW" dirty="0">
                <a:solidFill>
                  <a:schemeClr val="accent4"/>
                </a:solidFill>
              </a:rPr>
              <a:t>UDP) </a:t>
            </a:r>
            <a:r>
              <a:rPr lang="zh-TW" altLang="en-US" dirty="0"/>
              <a:t>這兩個 </a:t>
            </a:r>
            <a:r>
              <a:rPr lang="en-US" altLang="zh-TW" dirty="0"/>
              <a:t>TCP/IP </a:t>
            </a:r>
            <a:r>
              <a:rPr lang="zh-TW" altLang="en-US" dirty="0"/>
              <a:t>協定提供了這一層需要的功能</a:t>
            </a:r>
          </a:p>
        </p:txBody>
      </p:sp>
      <p:sp>
        <p:nvSpPr>
          <p:cNvPr id="3" name="標題 2"/>
          <p:cNvSpPr>
            <a:spLocks noGrp="1"/>
          </p:cNvSpPr>
          <p:nvPr>
            <p:ph type="title"/>
          </p:nvPr>
        </p:nvSpPr>
        <p:spPr/>
        <p:txBody>
          <a:bodyPr>
            <a:normAutofit/>
          </a:bodyPr>
          <a:lstStyle/>
          <a:p>
            <a:r>
              <a:rPr lang="zh-TW" altLang="en-US" dirty="0"/>
              <a:t>比較 </a:t>
            </a:r>
            <a:r>
              <a:rPr lang="en-US" altLang="zh-TW" dirty="0"/>
              <a:t>OSI </a:t>
            </a:r>
            <a:r>
              <a:rPr lang="zh-TW" altLang="en-US" dirty="0"/>
              <a:t>模型與 </a:t>
            </a:r>
            <a:r>
              <a:rPr lang="en-US" altLang="zh-TW" dirty="0"/>
              <a:t>TCP/IP </a:t>
            </a:r>
            <a:r>
              <a:rPr lang="zh-TW" altLang="en-US" dirty="0" smtClean="0"/>
              <a:t>模型</a:t>
            </a:r>
            <a:endParaRPr lang="zh-TW" altLang="en-US" dirty="0"/>
          </a:p>
        </p:txBody>
      </p:sp>
    </p:spTree>
    <p:extLst>
      <p:ext uri="{BB962C8B-B14F-4D97-AF65-F5344CB8AC3E}">
        <p14:creationId xmlns:p14="http://schemas.microsoft.com/office/powerpoint/2010/main" val="3807773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比較 </a:t>
            </a:r>
            <a:r>
              <a:rPr lang="en-US" altLang="zh-TW" dirty="0"/>
              <a:t>OSI </a:t>
            </a:r>
            <a:r>
              <a:rPr lang="zh-TW" altLang="en-US" dirty="0"/>
              <a:t>模型與 </a:t>
            </a:r>
            <a:r>
              <a:rPr lang="en-US" altLang="zh-TW" dirty="0"/>
              <a:t>TCP/IP </a:t>
            </a:r>
            <a:r>
              <a:rPr lang="zh-TW" altLang="en-US" dirty="0" smtClean="0"/>
              <a:t>模型</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2876905140"/>
              </p:ext>
            </p:extLst>
          </p:nvPr>
        </p:nvGraphicFramePr>
        <p:xfrm>
          <a:off x="1146726" y="991368"/>
          <a:ext cx="6754812" cy="5230812"/>
        </p:xfrm>
        <a:graphic>
          <a:graphicData uri="http://schemas.openxmlformats.org/presentationml/2006/ole">
            <mc:AlternateContent xmlns:mc="http://schemas.openxmlformats.org/markup-compatibility/2006">
              <mc:Choice xmlns:v="urn:schemas-microsoft-com:vml" Requires="v">
                <p:oleObj spid="_x0000_s146448" r:id="rId3" imgW="6755400" imgH="5231520" progId="">
                  <p:embed/>
                </p:oleObj>
              </mc:Choice>
              <mc:Fallback>
                <p:oleObj r:id="rId3" imgW="6755400" imgH="5231520" progId="">
                  <p:embed/>
                  <p:pic>
                    <p:nvPicPr>
                      <p:cNvPr id="0" name=""/>
                      <p:cNvPicPr/>
                      <p:nvPr/>
                    </p:nvPicPr>
                    <p:blipFill>
                      <a:blip r:embed="rId4"/>
                      <a:stretch>
                        <a:fillRect/>
                      </a:stretch>
                    </p:blipFill>
                    <p:spPr>
                      <a:xfrm>
                        <a:off x="1146726" y="991368"/>
                        <a:ext cx="6754812" cy="5230812"/>
                      </a:xfrm>
                      <a:prstGeom prst="rect">
                        <a:avLst/>
                      </a:prstGeom>
                    </p:spPr>
                  </p:pic>
                </p:oleObj>
              </mc:Fallback>
            </mc:AlternateContent>
          </a:graphicData>
        </a:graphic>
      </p:graphicFrame>
    </p:spTree>
    <p:extLst>
      <p:ext uri="{BB962C8B-B14F-4D97-AF65-F5344CB8AC3E}">
        <p14:creationId xmlns:p14="http://schemas.microsoft.com/office/powerpoint/2010/main" val="1540716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練習 </a:t>
            </a:r>
            <a:r>
              <a:rPr lang="en-US" altLang="zh-TW" dirty="0" smtClean="0"/>
              <a:t>3.2.4.5</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2068541556"/>
              </p:ext>
            </p:extLst>
          </p:nvPr>
        </p:nvGraphicFramePr>
        <p:xfrm>
          <a:off x="347663" y="1185863"/>
          <a:ext cx="8448675" cy="4486275"/>
        </p:xfrm>
        <a:graphic>
          <a:graphicData uri="http://schemas.openxmlformats.org/presentationml/2006/ole">
            <mc:AlternateContent xmlns:mc="http://schemas.openxmlformats.org/markup-compatibility/2006">
              <mc:Choice xmlns:v="urn:schemas-microsoft-com:vml" Requires="v">
                <p:oleObj spid="_x0000_s147471" r:id="rId3" imgW="11263320" imgH="5980680" progId="">
                  <p:embed/>
                </p:oleObj>
              </mc:Choice>
              <mc:Fallback>
                <p:oleObj r:id="rId3" imgW="11263320" imgH="5980680" progId="">
                  <p:embed/>
                  <p:pic>
                    <p:nvPicPr>
                      <p:cNvPr id="0" name=""/>
                      <p:cNvPicPr/>
                      <p:nvPr/>
                    </p:nvPicPr>
                    <p:blipFill>
                      <a:blip r:embed="rId4"/>
                      <a:stretch>
                        <a:fillRect/>
                      </a:stretch>
                    </p:blipFill>
                    <p:spPr>
                      <a:xfrm>
                        <a:off x="347663" y="1185863"/>
                        <a:ext cx="8448675" cy="4486275"/>
                      </a:xfrm>
                      <a:prstGeom prst="rect">
                        <a:avLst/>
                      </a:prstGeom>
                    </p:spPr>
                  </p:pic>
                </p:oleObj>
              </mc:Fallback>
            </mc:AlternateContent>
          </a:graphicData>
        </a:graphic>
      </p:graphicFrame>
    </p:spTree>
    <p:extLst>
      <p:ext uri="{BB962C8B-B14F-4D97-AF65-F5344CB8AC3E}">
        <p14:creationId xmlns:p14="http://schemas.microsoft.com/office/powerpoint/2010/main" val="776203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練習 </a:t>
            </a:r>
            <a:r>
              <a:rPr lang="en-US" altLang="zh-TW" dirty="0" smtClean="0"/>
              <a:t>3.2.4.5</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1994509006"/>
              </p:ext>
            </p:extLst>
          </p:nvPr>
        </p:nvGraphicFramePr>
        <p:xfrm>
          <a:off x="352425" y="1171575"/>
          <a:ext cx="8439150" cy="4514850"/>
        </p:xfrm>
        <a:graphic>
          <a:graphicData uri="http://schemas.openxmlformats.org/presentationml/2006/ole">
            <mc:AlternateContent xmlns:mc="http://schemas.openxmlformats.org/markup-compatibility/2006">
              <mc:Choice xmlns:v="urn:schemas-microsoft-com:vml" Requires="v">
                <p:oleObj spid="_x0000_s148495" r:id="rId3" imgW="11250720" imgH="6018840" progId="">
                  <p:embed/>
                </p:oleObj>
              </mc:Choice>
              <mc:Fallback>
                <p:oleObj r:id="rId3" imgW="11250720" imgH="6018840" progId="">
                  <p:embed/>
                  <p:pic>
                    <p:nvPicPr>
                      <p:cNvPr id="0" name=""/>
                      <p:cNvPicPr/>
                      <p:nvPr/>
                    </p:nvPicPr>
                    <p:blipFill>
                      <a:blip r:embed="rId4"/>
                      <a:stretch>
                        <a:fillRect/>
                      </a:stretch>
                    </p:blipFill>
                    <p:spPr>
                      <a:xfrm>
                        <a:off x="352425" y="1171575"/>
                        <a:ext cx="8439150" cy="4514850"/>
                      </a:xfrm>
                      <a:prstGeom prst="rect">
                        <a:avLst/>
                      </a:prstGeom>
                    </p:spPr>
                  </p:pic>
                </p:oleObj>
              </mc:Fallback>
            </mc:AlternateContent>
          </a:graphicData>
        </a:graphic>
      </p:graphicFrame>
    </p:spTree>
    <p:extLst>
      <p:ext uri="{BB962C8B-B14F-4D97-AF65-F5344CB8AC3E}">
        <p14:creationId xmlns:p14="http://schemas.microsoft.com/office/powerpoint/2010/main" val="557734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兩個人正在面對面進行通訊。在通訊之前，他們必須就如何通訊達成</a:t>
            </a:r>
            <a:r>
              <a:rPr lang="zh-TW" altLang="en-US" dirty="0" smtClean="0"/>
              <a:t>一致</a:t>
            </a:r>
            <a:endParaRPr lang="en-US" altLang="zh-TW" dirty="0" smtClean="0"/>
          </a:p>
          <a:p>
            <a:pPr lvl="1"/>
            <a:r>
              <a:rPr lang="zh-TW" altLang="en-US" dirty="0" smtClean="0"/>
              <a:t>如果</a:t>
            </a:r>
            <a:r>
              <a:rPr lang="zh-TW" altLang="en-US" dirty="0"/>
              <a:t>通訊要使用語音，他們首先必須商定使用那種</a:t>
            </a:r>
            <a:r>
              <a:rPr lang="zh-TW" altLang="en-US" dirty="0" smtClean="0"/>
              <a:t>語言</a:t>
            </a:r>
            <a:endParaRPr lang="en-US" altLang="zh-TW" dirty="0" smtClean="0"/>
          </a:p>
          <a:p>
            <a:pPr lvl="1"/>
            <a:r>
              <a:rPr lang="zh-TW" altLang="en-US" dirty="0" smtClean="0"/>
              <a:t>接著</a:t>
            </a:r>
            <a:r>
              <a:rPr lang="zh-TW" altLang="en-US" dirty="0"/>
              <a:t>，當他們有訊息需要分享 時，必須把此訊息轉化成對方可以了解的格式。例如，如果某人使用英語，但使用的句子結構不好，訊息就很容易遭到</a:t>
            </a:r>
            <a:r>
              <a:rPr lang="zh-TW" altLang="en-US" dirty="0" smtClean="0"/>
              <a:t>誤解</a:t>
            </a:r>
            <a:endParaRPr lang="en-US" altLang="zh-TW" dirty="0" smtClean="0"/>
          </a:p>
          <a:p>
            <a:pPr lvl="1"/>
            <a:r>
              <a:rPr lang="zh-TW" altLang="en-US" dirty="0" smtClean="0"/>
              <a:t>這些</a:t>
            </a:r>
            <a:r>
              <a:rPr lang="zh-TW" altLang="en-US" dirty="0"/>
              <a:t>任務中每一個都描述了完成通訊所 使用的協定</a:t>
            </a:r>
          </a:p>
        </p:txBody>
      </p:sp>
      <p:sp>
        <p:nvSpPr>
          <p:cNvPr id="3" name="標題 2"/>
          <p:cNvSpPr>
            <a:spLocks noGrp="1"/>
          </p:cNvSpPr>
          <p:nvPr>
            <p:ph type="title"/>
          </p:nvPr>
        </p:nvSpPr>
        <p:spPr/>
        <p:txBody>
          <a:bodyPr/>
          <a:lstStyle/>
          <a:p>
            <a:r>
              <a:rPr lang="zh-TW" altLang="en-US" dirty="0"/>
              <a:t>何謂通訊</a:t>
            </a:r>
          </a:p>
        </p:txBody>
      </p:sp>
      <p:grpSp>
        <p:nvGrpSpPr>
          <p:cNvPr id="7" name="群組 6"/>
          <p:cNvGrpSpPr/>
          <p:nvPr/>
        </p:nvGrpSpPr>
        <p:grpSpPr>
          <a:xfrm>
            <a:off x="1424361" y="3204333"/>
            <a:ext cx="2955526" cy="3105027"/>
            <a:chOff x="1424361" y="3204333"/>
            <a:chExt cx="2955526" cy="3105027"/>
          </a:xfrm>
        </p:grpSpPr>
        <p:graphicFrame>
          <p:nvGraphicFramePr>
            <p:cNvPr id="4" name="物件 3"/>
            <p:cNvGraphicFramePr>
              <a:graphicFrameLocks noChangeAspect="1"/>
            </p:cNvGraphicFramePr>
            <p:nvPr>
              <p:extLst>
                <p:ext uri="{D42A27DB-BD31-4B8C-83A1-F6EECF244321}">
                  <p14:modId xmlns:p14="http://schemas.microsoft.com/office/powerpoint/2010/main" val="517435639"/>
                </p:ext>
              </p:extLst>
            </p:nvPr>
          </p:nvGraphicFramePr>
          <p:xfrm>
            <a:off x="1424361" y="3204333"/>
            <a:ext cx="2955526" cy="3105027"/>
          </p:xfrm>
          <a:graphic>
            <a:graphicData uri="http://schemas.openxmlformats.org/presentationml/2006/ole">
              <mc:AlternateContent xmlns:mc="http://schemas.openxmlformats.org/markup-compatibility/2006">
                <mc:Choice xmlns:v="urn:schemas-microsoft-com:vml" Requires="v">
                  <p:oleObj spid="_x0000_s117824" r:id="rId3" imgW="3263400" imgH="3428280" progId="">
                    <p:embed/>
                  </p:oleObj>
                </mc:Choice>
                <mc:Fallback>
                  <p:oleObj r:id="rId3" imgW="3263400" imgH="3428280" progId="">
                    <p:embed/>
                    <p:pic>
                      <p:nvPicPr>
                        <p:cNvPr id="0" name=""/>
                        <p:cNvPicPr/>
                        <p:nvPr/>
                      </p:nvPicPr>
                      <p:blipFill>
                        <a:blip r:embed="rId4"/>
                        <a:stretch>
                          <a:fillRect/>
                        </a:stretch>
                      </p:blipFill>
                      <p:spPr>
                        <a:xfrm>
                          <a:off x="1424361" y="3204333"/>
                          <a:ext cx="2955526" cy="3105027"/>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41373067"/>
                </p:ext>
              </p:extLst>
            </p:nvPr>
          </p:nvGraphicFramePr>
          <p:xfrm>
            <a:off x="2565518" y="3356323"/>
            <a:ext cx="863600" cy="546100"/>
          </p:xfrm>
          <a:graphic>
            <a:graphicData uri="http://schemas.openxmlformats.org/presentationml/2006/ole">
              <mc:AlternateContent xmlns:mc="http://schemas.openxmlformats.org/markup-compatibility/2006">
                <mc:Choice xmlns:v="urn:schemas-microsoft-com:vml" Requires="v">
                  <p:oleObj spid="_x0000_s117825" r:id="rId5" imgW="863280" imgH="545760" progId="">
                    <p:embed/>
                  </p:oleObj>
                </mc:Choice>
                <mc:Fallback>
                  <p:oleObj r:id="rId5" imgW="863280" imgH="545760" progId="">
                    <p:embed/>
                    <p:pic>
                      <p:nvPicPr>
                        <p:cNvPr id="0" name=""/>
                        <p:cNvPicPr/>
                        <p:nvPr/>
                      </p:nvPicPr>
                      <p:blipFill>
                        <a:blip r:embed="rId6"/>
                        <a:stretch>
                          <a:fillRect/>
                        </a:stretch>
                      </p:blipFill>
                      <p:spPr>
                        <a:xfrm>
                          <a:off x="2565518" y="3356323"/>
                          <a:ext cx="863600" cy="546100"/>
                        </a:xfrm>
                        <a:prstGeom prst="rect">
                          <a:avLst/>
                        </a:prstGeom>
                      </p:spPr>
                    </p:pic>
                  </p:oleObj>
                </mc:Fallback>
              </mc:AlternateContent>
            </a:graphicData>
          </a:graphic>
        </p:graphicFrame>
      </p:grpSp>
      <p:pic>
        <p:nvPicPr>
          <p:cNvPr id="6" name="圖片 5"/>
          <p:cNvPicPr>
            <a:picLocks noChangeAspect="1"/>
          </p:cNvPicPr>
          <p:nvPr/>
        </p:nvPicPr>
        <p:blipFill>
          <a:blip r:embed="rId7"/>
          <a:stretch>
            <a:fillRect/>
          </a:stretch>
        </p:blipFill>
        <p:spPr>
          <a:xfrm>
            <a:off x="5017687" y="3226538"/>
            <a:ext cx="3163076" cy="2622098"/>
          </a:xfrm>
          <a:prstGeom prst="rect">
            <a:avLst/>
          </a:prstGeom>
        </p:spPr>
      </p:pic>
    </p:spTree>
    <p:extLst>
      <p:ext uri="{BB962C8B-B14F-4D97-AF65-F5344CB8AC3E}">
        <p14:creationId xmlns:p14="http://schemas.microsoft.com/office/powerpoint/2010/main" val="445881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Packet </a:t>
            </a:r>
            <a:r>
              <a:rPr lang="en-US" altLang="zh-TW" dirty="0" smtClean="0"/>
              <a:t>Tracer 3.2.4.6</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3058713065"/>
              </p:ext>
            </p:extLst>
          </p:nvPr>
        </p:nvGraphicFramePr>
        <p:xfrm>
          <a:off x="994326" y="1025372"/>
          <a:ext cx="7059612" cy="5103812"/>
        </p:xfrm>
        <a:graphic>
          <a:graphicData uri="http://schemas.openxmlformats.org/presentationml/2006/ole">
            <mc:AlternateContent xmlns:mc="http://schemas.openxmlformats.org/markup-compatibility/2006">
              <mc:Choice xmlns:v="urn:schemas-microsoft-com:vml" Requires="v">
                <p:oleObj spid="_x0000_s149519" r:id="rId3" imgW="7059960" imgH="5104440" progId="">
                  <p:embed/>
                </p:oleObj>
              </mc:Choice>
              <mc:Fallback>
                <p:oleObj r:id="rId3" imgW="7059960" imgH="5104440" progId="">
                  <p:embed/>
                  <p:pic>
                    <p:nvPicPr>
                      <p:cNvPr id="0" name=""/>
                      <p:cNvPicPr/>
                      <p:nvPr/>
                    </p:nvPicPr>
                    <p:blipFill>
                      <a:blip r:embed="rId4"/>
                      <a:stretch>
                        <a:fillRect/>
                      </a:stretch>
                    </p:blipFill>
                    <p:spPr>
                      <a:xfrm>
                        <a:off x="994326" y="1025372"/>
                        <a:ext cx="7059612" cy="5103812"/>
                      </a:xfrm>
                      <a:prstGeom prst="rect">
                        <a:avLst/>
                      </a:prstGeom>
                    </p:spPr>
                  </p:pic>
                </p:oleObj>
              </mc:Fallback>
            </mc:AlternateContent>
          </a:graphicData>
        </a:graphic>
      </p:graphicFrame>
    </p:spTree>
    <p:extLst>
      <p:ext uri="{BB962C8B-B14F-4D97-AF65-F5344CB8AC3E}">
        <p14:creationId xmlns:p14="http://schemas.microsoft.com/office/powerpoint/2010/main" val="2102310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smtClean="0"/>
              <a:t>在本實驗中，你需要完成以下目標： </a:t>
            </a:r>
          </a:p>
          <a:p>
            <a:pPr lvl="1"/>
            <a:r>
              <a:rPr lang="zh-TW" altLang="en-US" dirty="0" smtClean="0"/>
              <a:t>第 </a:t>
            </a:r>
            <a:r>
              <a:rPr lang="en-US" altLang="zh-TW" dirty="0" smtClean="0"/>
              <a:t>1 </a:t>
            </a:r>
            <a:r>
              <a:rPr lang="zh-TW" altLang="en-US" dirty="0" smtClean="0"/>
              <a:t>部分：</a:t>
            </a:r>
            <a:r>
              <a:rPr lang="en-US" altLang="zh-TW" dirty="0" smtClean="0"/>
              <a:t>RFC </a:t>
            </a:r>
            <a:r>
              <a:rPr lang="zh-TW" altLang="en-US" dirty="0" smtClean="0"/>
              <a:t>編輯 </a:t>
            </a:r>
          </a:p>
          <a:p>
            <a:pPr lvl="1"/>
            <a:r>
              <a:rPr lang="zh-TW" altLang="en-US" dirty="0" smtClean="0"/>
              <a:t>第 </a:t>
            </a:r>
            <a:r>
              <a:rPr lang="en-US" altLang="zh-TW" dirty="0" smtClean="0"/>
              <a:t>2 </a:t>
            </a:r>
            <a:r>
              <a:rPr lang="zh-TW" altLang="en-US" dirty="0" smtClean="0"/>
              <a:t>部分：發佈 </a:t>
            </a:r>
            <a:r>
              <a:rPr lang="en-US" altLang="zh-TW" dirty="0" smtClean="0"/>
              <a:t>RFC</a:t>
            </a:r>
            <a:endParaRPr lang="en-US" altLang="zh-TW" dirty="0"/>
          </a:p>
        </p:txBody>
      </p:sp>
      <p:sp>
        <p:nvSpPr>
          <p:cNvPr id="3" name="標題 2"/>
          <p:cNvSpPr>
            <a:spLocks noGrp="1"/>
          </p:cNvSpPr>
          <p:nvPr>
            <p:ph type="title"/>
          </p:nvPr>
        </p:nvSpPr>
        <p:spPr/>
        <p:txBody>
          <a:bodyPr/>
          <a:lstStyle/>
          <a:p>
            <a:r>
              <a:rPr lang="zh-TW" altLang="en-US" smtClean="0"/>
              <a:t>實驗 </a:t>
            </a:r>
            <a:r>
              <a:rPr lang="en-US" altLang="zh-TW" smtClean="0"/>
              <a:t>3.2.4.7</a:t>
            </a:r>
            <a:endParaRPr lang="zh-TW" altLang="en-US" dirty="0"/>
          </a:p>
        </p:txBody>
      </p:sp>
      <p:graphicFrame>
        <p:nvGraphicFramePr>
          <p:cNvPr id="6" name="物件 5"/>
          <p:cNvGraphicFramePr>
            <a:graphicFrameLocks noChangeAspect="1"/>
          </p:cNvGraphicFramePr>
          <p:nvPr>
            <p:extLst>
              <p:ext uri="{D42A27DB-BD31-4B8C-83A1-F6EECF244321}">
                <p14:modId xmlns:p14="http://schemas.microsoft.com/office/powerpoint/2010/main" val="2660406431"/>
              </p:ext>
            </p:extLst>
          </p:nvPr>
        </p:nvGraphicFramePr>
        <p:xfrm>
          <a:off x="1509161" y="2020529"/>
          <a:ext cx="6029941" cy="4143805"/>
        </p:xfrm>
        <a:graphic>
          <a:graphicData uri="http://schemas.openxmlformats.org/presentationml/2006/ole">
            <mc:AlternateContent xmlns:mc="http://schemas.openxmlformats.org/markup-compatibility/2006">
              <mc:Choice xmlns:v="urn:schemas-microsoft-com:vml" Requires="v">
                <p:oleObj spid="_x0000_s150543" r:id="rId3" imgW="7059960" imgH="4850640" progId="">
                  <p:embed/>
                </p:oleObj>
              </mc:Choice>
              <mc:Fallback>
                <p:oleObj r:id="rId3" imgW="7059960" imgH="4850640" progId="">
                  <p:embed/>
                  <p:pic>
                    <p:nvPicPr>
                      <p:cNvPr id="0" name=""/>
                      <p:cNvPicPr/>
                      <p:nvPr/>
                    </p:nvPicPr>
                    <p:blipFill>
                      <a:blip r:embed="rId4"/>
                      <a:stretch>
                        <a:fillRect/>
                      </a:stretch>
                    </p:blipFill>
                    <p:spPr>
                      <a:xfrm>
                        <a:off x="1509161" y="2020529"/>
                        <a:ext cx="6029941" cy="4143805"/>
                      </a:xfrm>
                      <a:prstGeom prst="rect">
                        <a:avLst/>
                      </a:prstGeom>
                    </p:spPr>
                  </p:pic>
                </p:oleObj>
              </mc:Fallback>
            </mc:AlternateContent>
          </a:graphicData>
        </a:graphic>
      </p:graphicFrame>
    </p:spTree>
    <p:extLst>
      <p:ext uri="{BB962C8B-B14F-4D97-AF65-F5344CB8AC3E}">
        <p14:creationId xmlns:p14="http://schemas.microsoft.com/office/powerpoint/2010/main" val="3229855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21393" y="1236689"/>
            <a:ext cx="8303175" cy="5011711"/>
          </a:xfrm>
        </p:spPr>
        <p:txBody>
          <a:bodyPr/>
          <a:lstStyle/>
          <a:p>
            <a:r>
              <a:rPr lang="en-US" altLang="zh-TW" dirty="0" smtClean="0"/>
              <a:t>3.3</a:t>
            </a:r>
            <a:br>
              <a:rPr lang="en-US" altLang="zh-TW" dirty="0" smtClean="0"/>
            </a:br>
            <a:r>
              <a:rPr lang="zh-TW" altLang="en-US" dirty="0" smtClean="0"/>
              <a:t>在網路中傳輸資料</a:t>
            </a:r>
            <a:endParaRPr lang="en-US" altLang="zh-TW" dirty="0"/>
          </a:p>
        </p:txBody>
      </p:sp>
    </p:spTree>
    <p:extLst>
      <p:ext uri="{BB962C8B-B14F-4D97-AF65-F5344CB8AC3E}">
        <p14:creationId xmlns:p14="http://schemas.microsoft.com/office/powerpoint/2010/main" val="3251051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理論上來說，可以將一次通訊的</a:t>
            </a:r>
            <a:r>
              <a:rPr lang="zh-TW" altLang="en-US" dirty="0" smtClean="0"/>
              <a:t>內容作為</a:t>
            </a:r>
            <a:r>
              <a:rPr lang="zh-TW" altLang="en-US" dirty="0"/>
              <a:t>一大塊連續的高容量位元串流，透過網路從來源發送到</a:t>
            </a:r>
            <a:r>
              <a:rPr lang="zh-TW" altLang="en-US" dirty="0" smtClean="0"/>
              <a:t>目的地</a:t>
            </a:r>
            <a:endParaRPr lang="en-US" altLang="zh-TW" dirty="0" smtClean="0"/>
          </a:p>
          <a:p>
            <a:pPr lvl="1"/>
            <a:r>
              <a:rPr lang="zh-TW" altLang="en-US" dirty="0" smtClean="0"/>
              <a:t>如果以</a:t>
            </a:r>
            <a:r>
              <a:rPr lang="zh-TW" altLang="en-US" dirty="0"/>
              <a:t>這種方式傳輸</a:t>
            </a:r>
            <a:r>
              <a:rPr lang="zh-TW" altLang="en-US" dirty="0" smtClean="0"/>
              <a:t>訊息</a:t>
            </a:r>
            <a:r>
              <a:rPr lang="zh-TW" altLang="en-US" dirty="0"/>
              <a:t>，那就意味著在傳輸此資料期間，同一個網路中的其它裝置都不能發送或接收訊息。這種大型資料流量會導致嚴重的延遲。而且，一旦互連網路基礎架構中有一</a:t>
            </a:r>
            <a:r>
              <a:rPr lang="zh-TW" altLang="en-US" dirty="0" smtClean="0"/>
              <a:t>條鏈</a:t>
            </a:r>
            <a:r>
              <a:rPr lang="zh-TW" altLang="en-US" dirty="0"/>
              <a:t>路在傳輸期間出現故障，那麼整個訊息都會遺失，必須全部重</a:t>
            </a:r>
            <a:r>
              <a:rPr lang="zh-TW" altLang="en-US" dirty="0" smtClean="0"/>
              <a:t>傳</a:t>
            </a:r>
            <a:endParaRPr lang="en-US" altLang="zh-TW" dirty="0" smtClean="0"/>
          </a:p>
          <a:p>
            <a:r>
              <a:rPr lang="zh-TW" altLang="en-US" dirty="0"/>
              <a:t>更好的辦法是先將資料分割為更小、更易於管理的片段，然後再透過網路發送。將資料流量分割為較小的片段稱為</a:t>
            </a:r>
            <a:r>
              <a:rPr lang="zh-TW" altLang="en-US" dirty="0" smtClean="0">
                <a:solidFill>
                  <a:schemeClr val="accent4"/>
                </a:solidFill>
              </a:rPr>
              <a:t>分段 </a:t>
            </a:r>
            <a:r>
              <a:rPr lang="en-US" altLang="zh-TW" dirty="0" smtClean="0">
                <a:solidFill>
                  <a:schemeClr val="accent4"/>
                </a:solidFill>
              </a:rPr>
              <a:t>(segmentation)</a:t>
            </a:r>
          </a:p>
          <a:p>
            <a:r>
              <a:rPr lang="zh-TW" altLang="en-US" dirty="0"/>
              <a:t>訊息分段主要有兩個優點</a:t>
            </a:r>
            <a:r>
              <a:rPr lang="zh-TW" altLang="en-US" dirty="0" smtClean="0"/>
              <a:t>：</a:t>
            </a:r>
            <a:endParaRPr lang="en-US" altLang="zh-TW" dirty="0" smtClean="0"/>
          </a:p>
          <a:p>
            <a:pPr lvl="1"/>
            <a:r>
              <a:rPr lang="zh-TW" altLang="en-US" dirty="0"/>
              <a:t>透過從來源裝置向目的裝置發送一個個小片段，就可以在網路上交替發送許多不同會談。用於在網路上將交替發送的多個不同會談片段組合起來的程序稱為多工</a:t>
            </a:r>
            <a:r>
              <a:rPr lang="zh-TW" altLang="en-US" dirty="0" smtClean="0"/>
              <a:t>傳輸</a:t>
            </a:r>
            <a:endParaRPr lang="en-US" altLang="zh-TW" dirty="0" smtClean="0"/>
          </a:p>
          <a:p>
            <a:pPr lvl="1"/>
            <a:r>
              <a:rPr lang="zh-TW" altLang="en-US" dirty="0"/>
              <a:t>分段可以增強網路通訊的可靠性。每個訊息的獨立片段無需經過網路中的同一條路徑從來源裝置傳送到目的裝置。如果有部分訊息未能傳送到目的，則只需重新傳輸遺失的部分</a:t>
            </a:r>
            <a:endParaRPr lang="en-US" altLang="zh-TW" dirty="0"/>
          </a:p>
        </p:txBody>
      </p:sp>
      <p:sp>
        <p:nvSpPr>
          <p:cNvPr id="3" name="標題 2"/>
          <p:cNvSpPr>
            <a:spLocks noGrp="1"/>
          </p:cNvSpPr>
          <p:nvPr>
            <p:ph type="title"/>
          </p:nvPr>
        </p:nvSpPr>
        <p:spPr/>
        <p:txBody>
          <a:bodyPr>
            <a:normAutofit/>
          </a:bodyPr>
          <a:lstStyle/>
          <a:p>
            <a:r>
              <a:rPr lang="zh-TW" altLang="en-US" dirty="0"/>
              <a:t>傳達</a:t>
            </a:r>
            <a:r>
              <a:rPr lang="zh-TW" altLang="en-US" dirty="0" smtClean="0"/>
              <a:t>訊息</a:t>
            </a:r>
            <a:endParaRPr lang="zh-TW" altLang="en-US" dirty="0"/>
          </a:p>
        </p:txBody>
      </p:sp>
    </p:spTree>
    <p:extLst>
      <p:ext uri="{BB962C8B-B14F-4D97-AF65-F5344CB8AC3E}">
        <p14:creationId xmlns:p14="http://schemas.microsoft.com/office/powerpoint/2010/main" val="3649603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傳達</a:t>
            </a:r>
            <a:r>
              <a:rPr lang="zh-TW" altLang="en-US" dirty="0" smtClean="0"/>
              <a:t>訊息</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2216235213"/>
              </p:ext>
            </p:extLst>
          </p:nvPr>
        </p:nvGraphicFramePr>
        <p:xfrm>
          <a:off x="1335088" y="1227138"/>
          <a:ext cx="6475412" cy="4405312"/>
        </p:xfrm>
        <a:graphic>
          <a:graphicData uri="http://schemas.openxmlformats.org/presentationml/2006/ole">
            <mc:AlternateContent xmlns:mc="http://schemas.openxmlformats.org/markup-compatibility/2006">
              <mc:Choice xmlns:v="urn:schemas-microsoft-com:vml" Requires="v">
                <p:oleObj spid="_x0000_s151566" r:id="rId3" imgW="6476040" imgH="4406040" progId="">
                  <p:embed/>
                </p:oleObj>
              </mc:Choice>
              <mc:Fallback>
                <p:oleObj r:id="rId3" imgW="6476040" imgH="4406040" progId="">
                  <p:embed/>
                  <p:pic>
                    <p:nvPicPr>
                      <p:cNvPr id="0" name=""/>
                      <p:cNvPicPr/>
                      <p:nvPr/>
                    </p:nvPicPr>
                    <p:blipFill>
                      <a:blip r:embed="rId4"/>
                      <a:stretch>
                        <a:fillRect/>
                      </a:stretch>
                    </p:blipFill>
                    <p:spPr>
                      <a:xfrm>
                        <a:off x="1335088" y="1227138"/>
                        <a:ext cx="6475412" cy="4405312"/>
                      </a:xfrm>
                      <a:prstGeom prst="rect">
                        <a:avLst/>
                      </a:prstGeom>
                    </p:spPr>
                  </p:pic>
                </p:oleObj>
              </mc:Fallback>
            </mc:AlternateContent>
          </a:graphicData>
        </a:graphic>
      </p:graphicFrame>
    </p:spTree>
    <p:extLst>
      <p:ext uri="{BB962C8B-B14F-4D97-AF65-F5344CB8AC3E}">
        <p14:creationId xmlns:p14="http://schemas.microsoft.com/office/powerpoint/2010/main" val="233085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傳達訊息</a:t>
            </a:r>
          </a:p>
        </p:txBody>
      </p:sp>
      <p:graphicFrame>
        <p:nvGraphicFramePr>
          <p:cNvPr id="3" name="物件 2"/>
          <p:cNvGraphicFramePr>
            <a:graphicFrameLocks noChangeAspect="1"/>
          </p:cNvGraphicFramePr>
          <p:nvPr>
            <p:extLst>
              <p:ext uri="{D42A27DB-BD31-4B8C-83A1-F6EECF244321}">
                <p14:modId xmlns:p14="http://schemas.microsoft.com/office/powerpoint/2010/main" val="2406155137"/>
              </p:ext>
            </p:extLst>
          </p:nvPr>
        </p:nvGraphicFramePr>
        <p:xfrm>
          <a:off x="1261026" y="1244805"/>
          <a:ext cx="6526212" cy="4279900"/>
        </p:xfrm>
        <a:graphic>
          <a:graphicData uri="http://schemas.openxmlformats.org/presentationml/2006/ole">
            <mc:AlternateContent xmlns:mc="http://schemas.openxmlformats.org/markup-compatibility/2006">
              <mc:Choice xmlns:v="urn:schemas-microsoft-com:vml" Requires="v">
                <p:oleObj spid="_x0000_s152590" r:id="rId3" imgW="6526800" imgH="4279320" progId="">
                  <p:embed/>
                </p:oleObj>
              </mc:Choice>
              <mc:Fallback>
                <p:oleObj r:id="rId3" imgW="6526800" imgH="4279320" progId="">
                  <p:embed/>
                  <p:pic>
                    <p:nvPicPr>
                      <p:cNvPr id="0" name=""/>
                      <p:cNvPicPr/>
                      <p:nvPr/>
                    </p:nvPicPr>
                    <p:blipFill>
                      <a:blip r:embed="rId4"/>
                      <a:stretch>
                        <a:fillRect/>
                      </a:stretch>
                    </p:blipFill>
                    <p:spPr>
                      <a:xfrm>
                        <a:off x="1261026" y="1244805"/>
                        <a:ext cx="6526212" cy="4279900"/>
                      </a:xfrm>
                      <a:prstGeom prst="rect">
                        <a:avLst/>
                      </a:prstGeom>
                    </p:spPr>
                  </p:pic>
                </p:oleObj>
              </mc:Fallback>
            </mc:AlternateContent>
          </a:graphicData>
        </a:graphic>
      </p:graphicFrame>
    </p:spTree>
    <p:extLst>
      <p:ext uri="{BB962C8B-B14F-4D97-AF65-F5344CB8AC3E}">
        <p14:creationId xmlns:p14="http://schemas.microsoft.com/office/powerpoint/2010/main" val="1941492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在網路通訊中，每個訊息段也必須經過類似的程序才能確保其到達正確目的裝置並重新組裝成原始訊息的內容</a:t>
            </a:r>
          </a:p>
        </p:txBody>
      </p:sp>
      <p:sp>
        <p:nvSpPr>
          <p:cNvPr id="3" name="標題 2"/>
          <p:cNvSpPr>
            <a:spLocks noGrp="1"/>
          </p:cNvSpPr>
          <p:nvPr>
            <p:ph type="title"/>
          </p:nvPr>
        </p:nvSpPr>
        <p:spPr/>
        <p:txBody>
          <a:bodyPr/>
          <a:lstStyle/>
          <a:p>
            <a:r>
              <a:rPr lang="zh-TW" altLang="en-US" dirty="0"/>
              <a:t>傳達訊息</a:t>
            </a:r>
          </a:p>
        </p:txBody>
      </p:sp>
      <p:graphicFrame>
        <p:nvGraphicFramePr>
          <p:cNvPr id="4" name="物件 3"/>
          <p:cNvGraphicFramePr>
            <a:graphicFrameLocks noChangeAspect="1"/>
          </p:cNvGraphicFramePr>
          <p:nvPr>
            <p:extLst>
              <p:ext uri="{D42A27DB-BD31-4B8C-83A1-F6EECF244321}">
                <p14:modId xmlns:p14="http://schemas.microsoft.com/office/powerpoint/2010/main" val="2697332589"/>
              </p:ext>
            </p:extLst>
          </p:nvPr>
        </p:nvGraphicFramePr>
        <p:xfrm>
          <a:off x="1318176" y="1743331"/>
          <a:ext cx="6411912" cy="4405312"/>
        </p:xfrm>
        <a:graphic>
          <a:graphicData uri="http://schemas.openxmlformats.org/presentationml/2006/ole">
            <mc:AlternateContent xmlns:mc="http://schemas.openxmlformats.org/markup-compatibility/2006">
              <mc:Choice xmlns:v="urn:schemas-microsoft-com:vml" Requires="v">
                <p:oleObj spid="_x0000_s153614" r:id="rId3" imgW="6412680" imgH="4406040" progId="">
                  <p:embed/>
                </p:oleObj>
              </mc:Choice>
              <mc:Fallback>
                <p:oleObj r:id="rId3" imgW="6412680" imgH="4406040" progId="">
                  <p:embed/>
                  <p:pic>
                    <p:nvPicPr>
                      <p:cNvPr id="0" name=""/>
                      <p:cNvPicPr/>
                      <p:nvPr/>
                    </p:nvPicPr>
                    <p:blipFill>
                      <a:blip r:embed="rId4"/>
                      <a:stretch>
                        <a:fillRect/>
                      </a:stretch>
                    </p:blipFill>
                    <p:spPr>
                      <a:xfrm>
                        <a:off x="1318176" y="1743331"/>
                        <a:ext cx="6411912" cy="4405312"/>
                      </a:xfrm>
                      <a:prstGeom prst="rect">
                        <a:avLst/>
                      </a:prstGeom>
                    </p:spPr>
                  </p:pic>
                </p:oleObj>
              </mc:Fallback>
            </mc:AlternateContent>
          </a:graphicData>
        </a:graphic>
      </p:graphicFrame>
    </p:spTree>
    <p:extLst>
      <p:ext uri="{BB962C8B-B14F-4D97-AF65-F5344CB8AC3E}">
        <p14:creationId xmlns:p14="http://schemas.microsoft.com/office/powerpoint/2010/main" val="4278734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normAutofit/>
          </a:bodyPr>
          <a:lstStyle/>
          <a:p>
            <a:r>
              <a:rPr lang="zh-TW" altLang="en-US" dirty="0"/>
              <a:t>在透過網路媒體傳輸應用程式資料的程序中，隨著資料沿通訊協定堆疊向下傳遞，每層的各種協定都要向其增加資訊。此程序通常稱為</a:t>
            </a:r>
            <a:r>
              <a:rPr lang="zh-TW" altLang="en-US" dirty="0" smtClean="0">
                <a:solidFill>
                  <a:schemeClr val="accent4"/>
                </a:solidFill>
              </a:rPr>
              <a:t>封裝 </a:t>
            </a:r>
            <a:r>
              <a:rPr lang="en-US" altLang="zh-TW" dirty="0" smtClean="0">
                <a:solidFill>
                  <a:schemeClr val="accent4"/>
                </a:solidFill>
              </a:rPr>
              <a:t>(encapsulation)</a:t>
            </a:r>
          </a:p>
          <a:p>
            <a:r>
              <a:rPr lang="zh-TW" altLang="en-US" dirty="0"/>
              <a:t>一段資料在任意協定層的表示形式稱為</a:t>
            </a:r>
            <a:r>
              <a:rPr lang="zh-TW" altLang="en-US" dirty="0">
                <a:solidFill>
                  <a:schemeClr val="accent4"/>
                </a:solidFill>
              </a:rPr>
              <a:t>協定資料單元 </a:t>
            </a:r>
            <a:r>
              <a:rPr lang="en-US" altLang="zh-TW" dirty="0" smtClean="0">
                <a:solidFill>
                  <a:schemeClr val="accent4"/>
                </a:solidFill>
              </a:rPr>
              <a:t>(</a:t>
            </a:r>
            <a:r>
              <a:rPr lang="en-US" altLang="zh-TW" dirty="0">
                <a:solidFill>
                  <a:schemeClr val="accent4"/>
                </a:solidFill>
              </a:rPr>
              <a:t>Protocol Data </a:t>
            </a:r>
            <a:r>
              <a:rPr lang="en-US" altLang="zh-TW" dirty="0" smtClean="0">
                <a:solidFill>
                  <a:schemeClr val="accent4"/>
                </a:solidFill>
              </a:rPr>
              <a:t>Unit, PDU)</a:t>
            </a:r>
          </a:p>
          <a:p>
            <a:r>
              <a:rPr lang="zh-TW" altLang="en-US" dirty="0"/>
              <a:t>在封裝程序中，後續的每一層都根據使用的協定封裝其從上一層接收的 </a:t>
            </a:r>
            <a:r>
              <a:rPr lang="en-US" altLang="zh-TW" dirty="0"/>
              <a:t>PDU</a:t>
            </a:r>
            <a:r>
              <a:rPr lang="zh-TW" altLang="en-US" dirty="0"/>
              <a:t>。在該程序的每個階段，</a:t>
            </a:r>
            <a:r>
              <a:rPr lang="en-US" altLang="zh-TW" dirty="0"/>
              <a:t>PDU </a:t>
            </a:r>
            <a:r>
              <a:rPr lang="zh-TW" altLang="en-US" dirty="0"/>
              <a:t>都以不同的名稱來反映其新的</a:t>
            </a:r>
            <a:r>
              <a:rPr lang="zh-TW" altLang="en-US" dirty="0" smtClean="0"/>
              <a:t>功能</a:t>
            </a:r>
            <a:endParaRPr lang="en-US" altLang="zh-TW" dirty="0" smtClean="0"/>
          </a:p>
          <a:p>
            <a:pPr lvl="1"/>
            <a:r>
              <a:rPr lang="zh-TW" altLang="en-US" b="1" dirty="0" smtClean="0">
                <a:solidFill>
                  <a:schemeClr val="accent4"/>
                </a:solidFill>
              </a:rPr>
              <a:t>資料 </a:t>
            </a:r>
            <a:r>
              <a:rPr lang="en-US" altLang="zh-TW" b="1" dirty="0" smtClean="0">
                <a:solidFill>
                  <a:schemeClr val="accent4"/>
                </a:solidFill>
              </a:rPr>
              <a:t>(Data)</a:t>
            </a:r>
            <a:r>
              <a:rPr lang="zh-TW" altLang="en-US" dirty="0" smtClean="0">
                <a:solidFill>
                  <a:schemeClr val="accent4"/>
                </a:solidFill>
              </a:rPr>
              <a:t> </a:t>
            </a:r>
            <a:r>
              <a:rPr lang="en-US" altLang="zh-TW" dirty="0"/>
              <a:t>- </a:t>
            </a:r>
            <a:r>
              <a:rPr lang="zh-TW" altLang="en-US" dirty="0"/>
              <a:t>一般術語，泛指應用層使用的 </a:t>
            </a:r>
            <a:r>
              <a:rPr lang="en-US" altLang="zh-TW" dirty="0"/>
              <a:t>PDU</a:t>
            </a:r>
          </a:p>
          <a:p>
            <a:pPr lvl="1"/>
            <a:r>
              <a:rPr lang="zh-TW" altLang="en-US" b="1" dirty="0">
                <a:solidFill>
                  <a:schemeClr val="accent4"/>
                </a:solidFill>
              </a:rPr>
              <a:t>資料</a:t>
            </a:r>
            <a:r>
              <a:rPr lang="zh-TW" altLang="en-US" b="1" dirty="0" smtClean="0">
                <a:solidFill>
                  <a:schemeClr val="accent4"/>
                </a:solidFill>
              </a:rPr>
              <a:t>段 </a:t>
            </a:r>
            <a:r>
              <a:rPr lang="en-US" altLang="zh-TW" b="1" dirty="0" smtClean="0">
                <a:solidFill>
                  <a:schemeClr val="accent4"/>
                </a:solidFill>
              </a:rPr>
              <a:t>(Segment)</a:t>
            </a:r>
            <a:r>
              <a:rPr lang="zh-TW" altLang="en-US" b="1" dirty="0" smtClean="0">
                <a:solidFill>
                  <a:schemeClr val="accent4"/>
                </a:solidFill>
              </a:rPr>
              <a:t> </a:t>
            </a:r>
            <a:r>
              <a:rPr lang="en-US" altLang="zh-TW" dirty="0"/>
              <a:t>- </a:t>
            </a:r>
            <a:r>
              <a:rPr lang="zh-TW" altLang="en-US" dirty="0"/>
              <a:t>傳輸層 </a:t>
            </a:r>
            <a:r>
              <a:rPr lang="en-US" altLang="zh-TW" dirty="0"/>
              <a:t>PDU</a:t>
            </a:r>
          </a:p>
          <a:p>
            <a:pPr lvl="1"/>
            <a:r>
              <a:rPr lang="zh-TW" altLang="en-US" b="1" dirty="0">
                <a:solidFill>
                  <a:schemeClr val="accent4"/>
                </a:solidFill>
              </a:rPr>
              <a:t>封</a:t>
            </a:r>
            <a:r>
              <a:rPr lang="zh-TW" altLang="en-US" b="1" dirty="0" smtClean="0">
                <a:solidFill>
                  <a:schemeClr val="accent4"/>
                </a:solidFill>
              </a:rPr>
              <a:t>包</a:t>
            </a:r>
            <a:r>
              <a:rPr lang="en-US" altLang="zh-TW" b="1" dirty="0">
                <a:solidFill>
                  <a:schemeClr val="accent4"/>
                </a:solidFill>
              </a:rPr>
              <a:t> </a:t>
            </a:r>
            <a:r>
              <a:rPr lang="en-US" altLang="zh-TW" b="1" dirty="0" smtClean="0">
                <a:solidFill>
                  <a:schemeClr val="accent4"/>
                </a:solidFill>
              </a:rPr>
              <a:t>(Packet)</a:t>
            </a:r>
            <a:r>
              <a:rPr lang="zh-TW" altLang="en-US" b="1" dirty="0" smtClean="0">
                <a:solidFill>
                  <a:schemeClr val="accent4"/>
                </a:solidFill>
              </a:rPr>
              <a:t> </a:t>
            </a:r>
            <a:r>
              <a:rPr lang="en-US" altLang="zh-TW" dirty="0"/>
              <a:t>- </a:t>
            </a:r>
            <a:r>
              <a:rPr lang="zh-TW" altLang="en-US" dirty="0"/>
              <a:t>網路層 </a:t>
            </a:r>
            <a:r>
              <a:rPr lang="en-US" altLang="zh-TW" dirty="0"/>
              <a:t>PDU </a:t>
            </a:r>
          </a:p>
          <a:p>
            <a:pPr lvl="1"/>
            <a:r>
              <a:rPr lang="zh-TW" altLang="en-US" b="1" dirty="0">
                <a:solidFill>
                  <a:schemeClr val="accent4"/>
                </a:solidFill>
              </a:rPr>
              <a:t>訊</a:t>
            </a:r>
            <a:r>
              <a:rPr lang="zh-TW" altLang="en-US" b="1" dirty="0" smtClean="0">
                <a:solidFill>
                  <a:schemeClr val="accent4"/>
                </a:solidFill>
              </a:rPr>
              <a:t>框 </a:t>
            </a:r>
            <a:r>
              <a:rPr lang="en-US" altLang="zh-TW" b="1" dirty="0" smtClean="0">
                <a:solidFill>
                  <a:schemeClr val="accent4"/>
                </a:solidFill>
              </a:rPr>
              <a:t>(Frame)</a:t>
            </a:r>
            <a:r>
              <a:rPr lang="zh-TW" altLang="en-US" b="1" dirty="0" smtClean="0"/>
              <a:t> </a:t>
            </a:r>
            <a:r>
              <a:rPr lang="en-US" altLang="zh-TW" dirty="0"/>
              <a:t>- </a:t>
            </a:r>
            <a:r>
              <a:rPr lang="zh-TW" altLang="en-US" dirty="0"/>
              <a:t>資料鏈結層 </a:t>
            </a:r>
            <a:r>
              <a:rPr lang="en-US" altLang="zh-TW" dirty="0"/>
              <a:t>PDU</a:t>
            </a:r>
          </a:p>
          <a:p>
            <a:pPr lvl="1"/>
            <a:r>
              <a:rPr lang="zh-TW" altLang="en-US" b="1" dirty="0" smtClean="0">
                <a:solidFill>
                  <a:schemeClr val="accent4"/>
                </a:solidFill>
              </a:rPr>
              <a:t>位元 </a:t>
            </a:r>
            <a:r>
              <a:rPr lang="en-US" altLang="zh-TW" b="1" dirty="0" smtClean="0">
                <a:solidFill>
                  <a:schemeClr val="accent4"/>
                </a:solidFill>
              </a:rPr>
              <a:t>(Bit)</a:t>
            </a:r>
            <a:r>
              <a:rPr lang="zh-TW" altLang="en-US" b="1" dirty="0" smtClean="0"/>
              <a:t> </a:t>
            </a:r>
            <a:r>
              <a:rPr lang="en-US" altLang="zh-TW" dirty="0"/>
              <a:t>- </a:t>
            </a:r>
            <a:r>
              <a:rPr lang="zh-TW" altLang="en-US" dirty="0"/>
              <a:t>透過媒體實際傳輸資料時使用的實體層 </a:t>
            </a:r>
            <a:r>
              <a:rPr lang="en-US" altLang="zh-TW" dirty="0"/>
              <a:t>PDU</a:t>
            </a:r>
          </a:p>
          <a:p>
            <a:pPr lvl="1"/>
            <a:endParaRPr lang="zh-TW" altLang="en-US" dirty="0"/>
          </a:p>
        </p:txBody>
      </p:sp>
      <p:sp>
        <p:nvSpPr>
          <p:cNvPr id="3" name="標題 2"/>
          <p:cNvSpPr>
            <a:spLocks noGrp="1"/>
          </p:cNvSpPr>
          <p:nvPr>
            <p:ph type="title"/>
          </p:nvPr>
        </p:nvSpPr>
        <p:spPr/>
        <p:txBody>
          <a:bodyPr>
            <a:normAutofit/>
          </a:bodyPr>
          <a:lstStyle/>
          <a:p>
            <a:r>
              <a:rPr lang="zh-TW" altLang="en-US" dirty="0"/>
              <a:t>協定資料單元 </a:t>
            </a:r>
            <a:r>
              <a:rPr lang="en-US" altLang="zh-TW" dirty="0"/>
              <a:t>(PDU</a:t>
            </a:r>
            <a:r>
              <a:rPr lang="en-US" altLang="zh-TW" dirty="0" smtClean="0"/>
              <a:t>)</a:t>
            </a:r>
            <a:endParaRPr lang="zh-TW" altLang="en-US" dirty="0"/>
          </a:p>
        </p:txBody>
      </p:sp>
    </p:spTree>
    <p:extLst>
      <p:ext uri="{BB962C8B-B14F-4D97-AF65-F5344CB8AC3E}">
        <p14:creationId xmlns:p14="http://schemas.microsoft.com/office/powerpoint/2010/main" val="935239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協定資料單元 </a:t>
            </a:r>
            <a:r>
              <a:rPr lang="en-US" altLang="zh-TW" dirty="0"/>
              <a:t>(PDU</a:t>
            </a:r>
            <a:r>
              <a:rPr lang="en-US" altLang="zh-TW" dirty="0" smtClean="0"/>
              <a:t>)</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3434855630"/>
              </p:ext>
            </p:extLst>
          </p:nvPr>
        </p:nvGraphicFramePr>
        <p:xfrm>
          <a:off x="1362823" y="973392"/>
          <a:ext cx="6322618" cy="5311673"/>
        </p:xfrm>
        <a:graphic>
          <a:graphicData uri="http://schemas.openxmlformats.org/presentationml/2006/ole">
            <mc:AlternateContent xmlns:mc="http://schemas.openxmlformats.org/markup-compatibility/2006">
              <mc:Choice xmlns:v="urn:schemas-microsoft-com:vml" Requires="v">
                <p:oleObj spid="_x0000_s154637" r:id="rId3" imgW="7148880" imgH="6006240" progId="">
                  <p:embed/>
                </p:oleObj>
              </mc:Choice>
              <mc:Fallback>
                <p:oleObj r:id="rId3" imgW="7148880" imgH="6006240" progId="">
                  <p:embed/>
                  <p:pic>
                    <p:nvPicPr>
                      <p:cNvPr id="0" name=""/>
                      <p:cNvPicPr/>
                      <p:nvPr/>
                    </p:nvPicPr>
                    <p:blipFill>
                      <a:blip r:embed="rId4"/>
                      <a:stretch>
                        <a:fillRect/>
                      </a:stretch>
                    </p:blipFill>
                    <p:spPr>
                      <a:xfrm>
                        <a:off x="1362823" y="973392"/>
                        <a:ext cx="6322618" cy="5311673"/>
                      </a:xfrm>
                      <a:prstGeom prst="rect">
                        <a:avLst/>
                      </a:prstGeom>
                    </p:spPr>
                  </p:pic>
                </p:oleObj>
              </mc:Fallback>
            </mc:AlternateContent>
          </a:graphicData>
        </a:graphic>
      </p:graphicFrame>
    </p:spTree>
    <p:extLst>
      <p:ext uri="{BB962C8B-B14F-4D97-AF65-F5344CB8AC3E}">
        <p14:creationId xmlns:p14="http://schemas.microsoft.com/office/powerpoint/2010/main" val="3958353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資料封裝是在傳輸前將額外的協定標頭資訊增加到資料中的</a:t>
            </a:r>
            <a:r>
              <a:rPr lang="zh-TW" altLang="en-US" dirty="0" smtClean="0"/>
              <a:t>程序</a:t>
            </a:r>
            <a:endParaRPr lang="en-US" altLang="zh-TW" dirty="0" smtClean="0"/>
          </a:p>
          <a:p>
            <a:r>
              <a:rPr lang="zh-TW" altLang="en-US" dirty="0" smtClean="0"/>
              <a:t>以 </a:t>
            </a:r>
            <a:r>
              <a:rPr lang="zh-TW" altLang="en-US" dirty="0"/>
              <a:t>網頁伺服器為</a:t>
            </a:r>
            <a:r>
              <a:rPr lang="zh-TW" altLang="en-US" dirty="0" smtClean="0"/>
              <a:t>例</a:t>
            </a:r>
            <a:endParaRPr lang="en-US" altLang="zh-TW" dirty="0" smtClean="0"/>
          </a:p>
          <a:p>
            <a:pPr lvl="1"/>
            <a:r>
              <a:rPr lang="zh-TW" altLang="en-US" dirty="0"/>
              <a:t>應用層協定 </a:t>
            </a:r>
            <a:r>
              <a:rPr lang="en-US" altLang="zh-TW" dirty="0"/>
              <a:t>HTTP </a:t>
            </a:r>
            <a:r>
              <a:rPr lang="zh-TW" altLang="en-US" dirty="0"/>
              <a:t>向傳輸層傳送格式化為 </a:t>
            </a:r>
            <a:r>
              <a:rPr lang="en-US" altLang="zh-TW" dirty="0"/>
              <a:t>HTML </a:t>
            </a:r>
            <a:r>
              <a:rPr lang="zh-TW" altLang="en-US" dirty="0"/>
              <a:t>格式的網頁資料，進而開始了整個</a:t>
            </a:r>
            <a:r>
              <a:rPr lang="zh-TW" altLang="en-US" dirty="0" smtClean="0"/>
              <a:t>程序</a:t>
            </a:r>
            <a:endParaRPr lang="en-US" altLang="zh-TW" dirty="0" smtClean="0"/>
          </a:p>
          <a:p>
            <a:pPr lvl="1"/>
            <a:r>
              <a:rPr lang="zh-TW" altLang="en-US" dirty="0"/>
              <a:t>應用程式資料在傳輸層被分割為多個 </a:t>
            </a:r>
            <a:r>
              <a:rPr lang="en-US" altLang="zh-TW" dirty="0"/>
              <a:t>TCP </a:t>
            </a:r>
            <a:r>
              <a:rPr lang="zh-TW" altLang="en-US" dirty="0"/>
              <a:t>資料段。每個 </a:t>
            </a:r>
            <a:r>
              <a:rPr lang="en-US" altLang="zh-TW" dirty="0"/>
              <a:t>TCP </a:t>
            </a:r>
            <a:r>
              <a:rPr lang="zh-TW" altLang="en-US" dirty="0"/>
              <a:t>資料段都增加了一個標籤，稱為標頭，其包含的資訊用於指定目的電腦上執行的那個程序應接收訊息。它還包含供目的程序將資料重組成其原始格式的</a:t>
            </a:r>
            <a:r>
              <a:rPr lang="zh-TW" altLang="en-US" dirty="0" smtClean="0"/>
              <a:t>資訊</a:t>
            </a:r>
            <a:endParaRPr lang="en-US" altLang="zh-TW" dirty="0" smtClean="0"/>
          </a:p>
          <a:p>
            <a:pPr lvl="1"/>
            <a:r>
              <a:rPr lang="zh-TW" altLang="en-US" dirty="0"/>
              <a:t>傳輸層將網頁的 </a:t>
            </a:r>
            <a:r>
              <a:rPr lang="en-US" altLang="zh-TW" dirty="0"/>
              <a:t>HTML </a:t>
            </a:r>
            <a:r>
              <a:rPr lang="zh-TW" altLang="en-US" dirty="0"/>
              <a:t>資料封裝到資料段內，然後將其發送到執行 </a:t>
            </a:r>
            <a:r>
              <a:rPr lang="en-US" altLang="zh-TW" dirty="0"/>
              <a:t>IP </a:t>
            </a:r>
            <a:r>
              <a:rPr lang="zh-TW" altLang="en-US" dirty="0"/>
              <a:t>協定的 </a:t>
            </a:r>
            <a:r>
              <a:rPr lang="en-US" altLang="zh-TW" dirty="0"/>
              <a:t>Internet </a:t>
            </a:r>
            <a:r>
              <a:rPr lang="zh-TW" altLang="en-US" dirty="0"/>
              <a:t>層。在這裡，整個 </a:t>
            </a:r>
            <a:r>
              <a:rPr lang="en-US" altLang="zh-TW" dirty="0"/>
              <a:t>TCP </a:t>
            </a:r>
            <a:r>
              <a:rPr lang="zh-TW" altLang="en-US" dirty="0"/>
              <a:t>資料段被封裝到增加了另一個標籤（稱為 </a:t>
            </a:r>
            <a:r>
              <a:rPr lang="en-US" altLang="zh-TW" dirty="0"/>
              <a:t>IP </a:t>
            </a:r>
            <a:r>
              <a:rPr lang="zh-TW" altLang="en-US" dirty="0"/>
              <a:t>標頭）的 </a:t>
            </a:r>
            <a:r>
              <a:rPr lang="en-US" altLang="zh-TW" dirty="0"/>
              <a:t>IP </a:t>
            </a:r>
            <a:r>
              <a:rPr lang="zh-TW" altLang="en-US" dirty="0"/>
              <a:t>封包內。</a:t>
            </a:r>
            <a:r>
              <a:rPr lang="en-US" altLang="zh-TW" dirty="0"/>
              <a:t>IP </a:t>
            </a:r>
            <a:r>
              <a:rPr lang="zh-TW" altLang="en-US" dirty="0"/>
              <a:t>標頭包含來源主機和目的主機的 </a:t>
            </a:r>
            <a:r>
              <a:rPr lang="en-US" altLang="zh-TW" dirty="0"/>
              <a:t>IP </a:t>
            </a:r>
            <a:r>
              <a:rPr lang="zh-TW" altLang="en-US" dirty="0"/>
              <a:t>位址以及將封包傳送到其對應的目的程序所需的</a:t>
            </a:r>
            <a:r>
              <a:rPr lang="zh-TW" altLang="en-US" dirty="0" smtClean="0"/>
              <a:t>資訊</a:t>
            </a:r>
            <a:endParaRPr lang="en-US" altLang="zh-TW" dirty="0" smtClean="0"/>
          </a:p>
          <a:p>
            <a:pPr lvl="1"/>
            <a:r>
              <a:rPr lang="zh-TW" altLang="en-US" dirty="0"/>
              <a:t>隨後，會將 </a:t>
            </a:r>
            <a:r>
              <a:rPr lang="en-US" altLang="zh-TW" dirty="0"/>
              <a:t>IP </a:t>
            </a:r>
            <a:r>
              <a:rPr lang="zh-TW" altLang="en-US" dirty="0"/>
              <a:t>封包發送到網路存取層。在這裡將封包封裝到訊框標頭和訊框標尾中。每個訊框標頭都包含來源實體位址和目的實體位址。實體位址用於唯一標識本地網路中的裝置。標尾則包含錯誤檢查</a:t>
            </a:r>
            <a:r>
              <a:rPr lang="zh-TW" altLang="en-US" dirty="0" smtClean="0"/>
              <a:t>資訊</a:t>
            </a:r>
            <a:endParaRPr lang="en-US" altLang="zh-TW" dirty="0" smtClean="0"/>
          </a:p>
          <a:p>
            <a:pPr lvl="1"/>
            <a:r>
              <a:rPr lang="zh-TW" altLang="en-US" dirty="0"/>
              <a:t>最後，伺服器網路介面卡 </a:t>
            </a:r>
            <a:r>
              <a:rPr lang="en-US" altLang="zh-TW" dirty="0"/>
              <a:t>(NIC) </a:t>
            </a:r>
            <a:r>
              <a:rPr lang="zh-TW" altLang="en-US" dirty="0"/>
              <a:t>將位元編碼到媒體中</a:t>
            </a:r>
          </a:p>
        </p:txBody>
      </p:sp>
      <p:sp>
        <p:nvSpPr>
          <p:cNvPr id="3" name="標題 2"/>
          <p:cNvSpPr>
            <a:spLocks noGrp="1"/>
          </p:cNvSpPr>
          <p:nvPr>
            <p:ph type="title"/>
          </p:nvPr>
        </p:nvSpPr>
        <p:spPr/>
        <p:txBody>
          <a:bodyPr>
            <a:normAutofit/>
          </a:bodyPr>
          <a:lstStyle/>
          <a:p>
            <a:r>
              <a:rPr lang="zh-TW" altLang="en-US" dirty="0" smtClean="0"/>
              <a:t>封裝</a:t>
            </a:r>
            <a:endParaRPr lang="zh-TW" altLang="en-US" dirty="0"/>
          </a:p>
        </p:txBody>
      </p:sp>
    </p:spTree>
    <p:extLst>
      <p:ext uri="{BB962C8B-B14F-4D97-AF65-F5344CB8AC3E}">
        <p14:creationId xmlns:p14="http://schemas.microsoft.com/office/powerpoint/2010/main" val="3911465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在彼此通訊之前，個人必須使用既定規則或協定來管理</a:t>
            </a:r>
            <a:r>
              <a:rPr lang="zh-TW" altLang="en-US" dirty="0" smtClean="0"/>
              <a:t>會談</a:t>
            </a:r>
            <a:endParaRPr lang="en-US" altLang="zh-TW" dirty="0" smtClean="0"/>
          </a:p>
          <a:p>
            <a:pPr lvl="1"/>
            <a:r>
              <a:rPr lang="zh-TW" altLang="en-US" dirty="0"/>
              <a:t>為進行有效的通訊，協定是必需使用的。根據通訊方式的特徵（包括來源、目的和通道的特徵），使用的協定是特定的。必須遵守這些規則（即協定），才能成功傳遞和了解</a:t>
            </a:r>
            <a:r>
              <a:rPr lang="zh-TW" altLang="en-US" dirty="0" smtClean="0"/>
              <a:t>訊息</a:t>
            </a:r>
            <a:endParaRPr lang="en-US" altLang="zh-TW" dirty="0" smtClean="0"/>
          </a:p>
          <a:p>
            <a:r>
              <a:rPr lang="zh-TW" altLang="en-US" dirty="0"/>
              <a:t>許多協定可用來管理成功的人際溝通。一旦雙方有達成一致的通訊方式（面對面、電話、信件、照片），所採用的協定必須考慮以下要求：</a:t>
            </a:r>
          </a:p>
          <a:p>
            <a:pPr lvl="1"/>
            <a:r>
              <a:rPr lang="zh-TW" altLang="en-US" dirty="0"/>
              <a:t>標識出發送者和接收者</a:t>
            </a:r>
          </a:p>
          <a:p>
            <a:pPr lvl="1"/>
            <a:r>
              <a:rPr lang="zh-TW" altLang="en-US" dirty="0"/>
              <a:t>通用語言和語法</a:t>
            </a:r>
          </a:p>
          <a:p>
            <a:pPr lvl="1"/>
            <a:r>
              <a:rPr lang="zh-TW" altLang="en-US" dirty="0"/>
              <a:t>傳遞的速度和</a:t>
            </a:r>
            <a:r>
              <a:rPr lang="zh-TW" altLang="en-US" dirty="0" smtClean="0"/>
              <a:t>時間</a:t>
            </a:r>
            <a:r>
              <a:rPr lang="en-US" altLang="zh-TW" dirty="0" smtClean="0"/>
              <a:t>(Timing)</a:t>
            </a:r>
            <a:endParaRPr lang="zh-TW" altLang="en-US" dirty="0"/>
          </a:p>
          <a:p>
            <a:pPr lvl="1"/>
            <a:r>
              <a:rPr lang="zh-TW" altLang="en-US" dirty="0"/>
              <a:t>證實或確認要求 </a:t>
            </a:r>
            <a:r>
              <a:rPr lang="en-US" altLang="zh-TW" dirty="0" smtClean="0"/>
              <a:t>(Confirmation or Acknowledgement)</a:t>
            </a:r>
            <a:endParaRPr lang="zh-TW" altLang="en-US" dirty="0"/>
          </a:p>
          <a:p>
            <a:endParaRPr lang="zh-TW" altLang="en-US" dirty="0"/>
          </a:p>
        </p:txBody>
      </p:sp>
      <p:sp>
        <p:nvSpPr>
          <p:cNvPr id="3" name="標題 2"/>
          <p:cNvSpPr>
            <a:spLocks noGrp="1"/>
          </p:cNvSpPr>
          <p:nvPr>
            <p:ph type="title"/>
          </p:nvPr>
        </p:nvSpPr>
        <p:spPr/>
        <p:txBody>
          <a:bodyPr>
            <a:normAutofit/>
          </a:bodyPr>
          <a:lstStyle/>
          <a:p>
            <a:r>
              <a:rPr lang="zh-TW" altLang="en-US" dirty="0"/>
              <a:t>建立</a:t>
            </a:r>
            <a:r>
              <a:rPr lang="zh-TW" altLang="en-US" dirty="0" smtClean="0"/>
              <a:t>規則</a:t>
            </a:r>
            <a:endParaRPr lang="zh-TW" altLang="en-US" dirty="0"/>
          </a:p>
        </p:txBody>
      </p:sp>
    </p:spTree>
    <p:extLst>
      <p:ext uri="{BB962C8B-B14F-4D97-AF65-F5344CB8AC3E}">
        <p14:creationId xmlns:p14="http://schemas.microsoft.com/office/powerpoint/2010/main" val="1703069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封裝</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1665755259"/>
              </p:ext>
            </p:extLst>
          </p:nvPr>
        </p:nvGraphicFramePr>
        <p:xfrm>
          <a:off x="1013376" y="1218995"/>
          <a:ext cx="7021512" cy="4508500"/>
        </p:xfrm>
        <a:graphic>
          <a:graphicData uri="http://schemas.openxmlformats.org/presentationml/2006/ole">
            <mc:AlternateContent xmlns:mc="http://schemas.openxmlformats.org/markup-compatibility/2006">
              <mc:Choice xmlns:v="urn:schemas-microsoft-com:vml" Requires="v">
                <p:oleObj spid="_x0000_s155659" r:id="rId3" imgW="7022160" imgH="4507920" progId="">
                  <p:embed/>
                </p:oleObj>
              </mc:Choice>
              <mc:Fallback>
                <p:oleObj r:id="rId3" imgW="7022160" imgH="4507920" progId="">
                  <p:embed/>
                  <p:pic>
                    <p:nvPicPr>
                      <p:cNvPr id="0" name=""/>
                      <p:cNvPicPr/>
                      <p:nvPr/>
                    </p:nvPicPr>
                    <p:blipFill>
                      <a:blip r:embed="rId4"/>
                      <a:stretch>
                        <a:fillRect/>
                      </a:stretch>
                    </p:blipFill>
                    <p:spPr>
                      <a:xfrm>
                        <a:off x="1013376" y="1218995"/>
                        <a:ext cx="7021512" cy="4508500"/>
                      </a:xfrm>
                      <a:prstGeom prst="rect">
                        <a:avLst/>
                      </a:prstGeom>
                    </p:spPr>
                  </p:pic>
                </p:oleObj>
              </mc:Fallback>
            </mc:AlternateContent>
          </a:graphicData>
        </a:graphic>
      </p:graphicFrame>
    </p:spTree>
    <p:extLst>
      <p:ext uri="{BB962C8B-B14F-4D97-AF65-F5344CB8AC3E}">
        <p14:creationId xmlns:p14="http://schemas.microsoft.com/office/powerpoint/2010/main" val="4267417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接收主機處的程序與之相反，稱為“</a:t>
            </a:r>
            <a:r>
              <a:rPr lang="zh-TW" altLang="en-US" dirty="0">
                <a:solidFill>
                  <a:schemeClr val="accent4"/>
                </a:solidFill>
              </a:rPr>
              <a:t>解</a:t>
            </a:r>
            <a:r>
              <a:rPr lang="zh-TW" altLang="en-US" dirty="0" smtClean="0">
                <a:solidFill>
                  <a:schemeClr val="accent4"/>
                </a:solidFill>
              </a:rPr>
              <a:t>封裝 </a:t>
            </a:r>
            <a:r>
              <a:rPr lang="en-US" altLang="zh-TW" dirty="0" smtClean="0">
                <a:solidFill>
                  <a:schemeClr val="accent4"/>
                </a:solidFill>
              </a:rPr>
              <a:t>(de-encapsulation)</a:t>
            </a:r>
            <a:r>
              <a:rPr lang="zh-TW" altLang="en-US" dirty="0" smtClean="0"/>
              <a:t>”</a:t>
            </a:r>
            <a:endParaRPr lang="zh-TW" altLang="en-US" dirty="0"/>
          </a:p>
        </p:txBody>
      </p:sp>
      <p:sp>
        <p:nvSpPr>
          <p:cNvPr id="3" name="標題 2"/>
          <p:cNvSpPr>
            <a:spLocks noGrp="1"/>
          </p:cNvSpPr>
          <p:nvPr>
            <p:ph type="title"/>
          </p:nvPr>
        </p:nvSpPr>
        <p:spPr/>
        <p:txBody>
          <a:bodyPr>
            <a:normAutofit/>
          </a:bodyPr>
          <a:lstStyle/>
          <a:p>
            <a:r>
              <a:rPr lang="zh-TW" altLang="en-US" dirty="0"/>
              <a:t>解</a:t>
            </a:r>
            <a:r>
              <a:rPr lang="zh-TW" altLang="en-US" dirty="0" smtClean="0"/>
              <a:t>封裝</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3865866629"/>
              </p:ext>
            </p:extLst>
          </p:nvPr>
        </p:nvGraphicFramePr>
        <p:xfrm>
          <a:off x="956226" y="1596717"/>
          <a:ext cx="7135812" cy="4254500"/>
        </p:xfrm>
        <a:graphic>
          <a:graphicData uri="http://schemas.openxmlformats.org/presentationml/2006/ole">
            <mc:AlternateContent xmlns:mc="http://schemas.openxmlformats.org/markup-compatibility/2006">
              <mc:Choice xmlns:v="urn:schemas-microsoft-com:vml" Requires="v">
                <p:oleObj spid="_x0000_s156683" r:id="rId3" imgW="7136280" imgH="4253760" progId="">
                  <p:embed/>
                </p:oleObj>
              </mc:Choice>
              <mc:Fallback>
                <p:oleObj r:id="rId3" imgW="7136280" imgH="4253760" progId="">
                  <p:embed/>
                  <p:pic>
                    <p:nvPicPr>
                      <p:cNvPr id="0" name=""/>
                      <p:cNvPicPr/>
                      <p:nvPr/>
                    </p:nvPicPr>
                    <p:blipFill>
                      <a:blip r:embed="rId4"/>
                      <a:stretch>
                        <a:fillRect/>
                      </a:stretch>
                    </p:blipFill>
                    <p:spPr>
                      <a:xfrm>
                        <a:off x="956226" y="1596717"/>
                        <a:ext cx="7135812" cy="4254500"/>
                      </a:xfrm>
                      <a:prstGeom prst="rect">
                        <a:avLst/>
                      </a:prstGeom>
                    </p:spPr>
                  </p:pic>
                </p:oleObj>
              </mc:Fallback>
            </mc:AlternateContent>
          </a:graphicData>
        </a:graphic>
      </p:graphicFrame>
    </p:spTree>
    <p:extLst>
      <p:ext uri="{BB962C8B-B14F-4D97-AF65-F5344CB8AC3E}">
        <p14:creationId xmlns:p14="http://schemas.microsoft.com/office/powerpoint/2010/main" val="665344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練習 </a:t>
            </a:r>
            <a:r>
              <a:rPr lang="en-US" altLang="zh-TW" dirty="0" smtClean="0"/>
              <a:t>3.3.1.5</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1900076400"/>
              </p:ext>
            </p:extLst>
          </p:nvPr>
        </p:nvGraphicFramePr>
        <p:xfrm>
          <a:off x="209550" y="1190625"/>
          <a:ext cx="8724900" cy="4476750"/>
        </p:xfrm>
        <a:graphic>
          <a:graphicData uri="http://schemas.openxmlformats.org/presentationml/2006/ole">
            <mc:AlternateContent xmlns:mc="http://schemas.openxmlformats.org/markup-compatibility/2006">
              <mc:Choice xmlns:v="urn:schemas-microsoft-com:vml" Requires="v">
                <p:oleObj spid="_x0000_s157707" r:id="rId3" imgW="11631600" imgH="5968080" progId="">
                  <p:embed/>
                </p:oleObj>
              </mc:Choice>
              <mc:Fallback>
                <p:oleObj r:id="rId3" imgW="11631600" imgH="5968080" progId="">
                  <p:embed/>
                  <p:pic>
                    <p:nvPicPr>
                      <p:cNvPr id="0" name=""/>
                      <p:cNvPicPr/>
                      <p:nvPr/>
                    </p:nvPicPr>
                    <p:blipFill>
                      <a:blip r:embed="rId4"/>
                      <a:stretch>
                        <a:fillRect/>
                      </a:stretch>
                    </p:blipFill>
                    <p:spPr>
                      <a:xfrm>
                        <a:off x="209550" y="1190625"/>
                        <a:ext cx="8724900" cy="4476750"/>
                      </a:xfrm>
                      <a:prstGeom prst="rect">
                        <a:avLst/>
                      </a:prstGeom>
                    </p:spPr>
                  </p:pic>
                </p:oleObj>
              </mc:Fallback>
            </mc:AlternateContent>
          </a:graphicData>
        </a:graphic>
      </p:graphicFrame>
    </p:spTree>
    <p:extLst>
      <p:ext uri="{BB962C8B-B14F-4D97-AF65-F5344CB8AC3E}">
        <p14:creationId xmlns:p14="http://schemas.microsoft.com/office/powerpoint/2010/main" val="706994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網路層和資料鏈結層負責將來自來源裝置或發送者的資料傳輸到目的裝置或</a:t>
            </a:r>
            <a:r>
              <a:rPr lang="zh-TW" altLang="en-US" dirty="0" smtClean="0"/>
              <a:t>接收者</a:t>
            </a:r>
            <a:endParaRPr lang="en-US" altLang="zh-TW" dirty="0" smtClean="0"/>
          </a:p>
          <a:p>
            <a:pPr lvl="1"/>
            <a:r>
              <a:rPr lang="zh-TW" altLang="en-US" dirty="0" smtClean="0"/>
              <a:t>兩</a:t>
            </a:r>
            <a:r>
              <a:rPr lang="zh-TW" altLang="en-US" dirty="0"/>
              <a:t>層中的協定都包含來源位址和目的位址，但它們的位址具有不同的</a:t>
            </a:r>
            <a:r>
              <a:rPr lang="zh-TW" altLang="en-US" dirty="0" smtClean="0"/>
              <a:t>用途</a:t>
            </a:r>
            <a:endParaRPr lang="en-US" altLang="zh-TW" dirty="0" smtClean="0"/>
          </a:p>
          <a:p>
            <a:r>
              <a:rPr lang="zh-TW" altLang="en-US" dirty="0"/>
              <a:t>網路層（或第 </a:t>
            </a:r>
            <a:r>
              <a:rPr lang="en-US" altLang="zh-TW" dirty="0"/>
              <a:t>3 </a:t>
            </a:r>
            <a:r>
              <a:rPr lang="zh-TW" altLang="en-US" dirty="0"/>
              <a:t>層）邏輯位址包含將 </a:t>
            </a:r>
            <a:r>
              <a:rPr lang="en-US" altLang="zh-TW" dirty="0"/>
              <a:t>IP </a:t>
            </a:r>
            <a:r>
              <a:rPr lang="zh-TW" altLang="en-US" dirty="0"/>
              <a:t>封包從來源裝置傳輸到目的裝置所需的</a:t>
            </a:r>
            <a:r>
              <a:rPr lang="zh-TW" altLang="en-US" dirty="0" smtClean="0"/>
              <a:t>資訊</a:t>
            </a:r>
            <a:endParaRPr lang="en-US" altLang="zh-TW" dirty="0" smtClean="0"/>
          </a:p>
          <a:p>
            <a:pPr lvl="1"/>
            <a:r>
              <a:rPr lang="zh-TW" altLang="en-US" dirty="0" smtClean="0"/>
              <a:t>第 </a:t>
            </a:r>
            <a:r>
              <a:rPr lang="en-US" altLang="zh-TW" dirty="0"/>
              <a:t>3 </a:t>
            </a:r>
            <a:r>
              <a:rPr lang="zh-TW" altLang="en-US" dirty="0"/>
              <a:t>層 </a:t>
            </a:r>
            <a:r>
              <a:rPr lang="en-US" altLang="zh-TW" dirty="0"/>
              <a:t>IP </a:t>
            </a:r>
            <a:r>
              <a:rPr lang="zh-TW" altLang="en-US" dirty="0"/>
              <a:t>位址包括兩部分，</a:t>
            </a:r>
            <a:r>
              <a:rPr lang="zh-TW" altLang="en-US" dirty="0">
                <a:solidFill>
                  <a:schemeClr val="accent4"/>
                </a:solidFill>
              </a:rPr>
              <a:t>網路前置碼</a:t>
            </a:r>
            <a:r>
              <a:rPr lang="zh-TW" altLang="en-US" dirty="0"/>
              <a:t>和</a:t>
            </a:r>
            <a:r>
              <a:rPr lang="zh-TW" altLang="en-US" dirty="0">
                <a:solidFill>
                  <a:schemeClr val="accent4"/>
                </a:solidFill>
              </a:rPr>
              <a:t>主機部分</a:t>
            </a:r>
            <a:r>
              <a:rPr lang="zh-TW" altLang="en-US" dirty="0"/>
              <a:t>。路由器使用網路前置碼將封包轉送到正確的網路。路徑中的最後一台路由器利用主機部分將封包傳送到目的</a:t>
            </a:r>
            <a:r>
              <a:rPr lang="zh-TW" altLang="en-US" dirty="0" smtClean="0"/>
              <a:t>裝置</a:t>
            </a:r>
            <a:endParaRPr lang="en-US" altLang="zh-TW" dirty="0" smtClean="0"/>
          </a:p>
          <a:p>
            <a:r>
              <a:rPr lang="en-US" altLang="zh-TW" dirty="0"/>
              <a:t>IP </a:t>
            </a:r>
            <a:r>
              <a:rPr lang="zh-TW" altLang="en-US" dirty="0"/>
              <a:t>封包包含兩個 </a:t>
            </a:r>
            <a:r>
              <a:rPr lang="en-US" altLang="zh-TW" dirty="0"/>
              <a:t>IP </a:t>
            </a:r>
            <a:r>
              <a:rPr lang="zh-TW" altLang="en-US" dirty="0"/>
              <a:t>位址：</a:t>
            </a:r>
          </a:p>
          <a:p>
            <a:pPr lvl="1"/>
            <a:r>
              <a:rPr lang="zh-TW" altLang="en-US" b="1" dirty="0"/>
              <a:t>來源 </a:t>
            </a:r>
            <a:r>
              <a:rPr lang="en-US" altLang="zh-TW" b="1" dirty="0"/>
              <a:t>IP </a:t>
            </a:r>
            <a:r>
              <a:rPr lang="zh-TW" altLang="en-US" b="1" dirty="0"/>
              <a:t>位址</a:t>
            </a:r>
            <a:r>
              <a:rPr lang="zh-TW" altLang="en-US" dirty="0"/>
              <a:t> </a:t>
            </a:r>
            <a:r>
              <a:rPr lang="en-US" altLang="zh-TW" dirty="0"/>
              <a:t>- </a:t>
            </a:r>
            <a:r>
              <a:rPr lang="zh-TW" altLang="en-US" dirty="0"/>
              <a:t>發送裝置的 </a:t>
            </a:r>
            <a:r>
              <a:rPr lang="en-US" altLang="zh-TW" dirty="0"/>
              <a:t>IP </a:t>
            </a:r>
            <a:r>
              <a:rPr lang="zh-TW" altLang="en-US" dirty="0"/>
              <a:t>位址。</a:t>
            </a:r>
          </a:p>
          <a:p>
            <a:pPr lvl="1"/>
            <a:r>
              <a:rPr lang="zh-TW" altLang="en-US" b="1" dirty="0"/>
              <a:t>目的 </a:t>
            </a:r>
            <a:r>
              <a:rPr lang="en-US" altLang="zh-TW" b="1" dirty="0"/>
              <a:t>IP </a:t>
            </a:r>
            <a:r>
              <a:rPr lang="zh-TW" altLang="en-US" b="1" dirty="0"/>
              <a:t>位址</a:t>
            </a:r>
            <a:r>
              <a:rPr lang="zh-TW" altLang="en-US" dirty="0"/>
              <a:t> </a:t>
            </a:r>
            <a:r>
              <a:rPr lang="en-US" altLang="zh-TW" dirty="0"/>
              <a:t>- </a:t>
            </a:r>
            <a:r>
              <a:rPr lang="zh-TW" altLang="en-US" dirty="0"/>
              <a:t>接收裝置的 </a:t>
            </a:r>
            <a:r>
              <a:rPr lang="en-US" altLang="zh-TW" dirty="0"/>
              <a:t>IP </a:t>
            </a:r>
            <a:r>
              <a:rPr lang="zh-TW" altLang="en-US" dirty="0"/>
              <a:t>位址。路由器使用目的 </a:t>
            </a:r>
            <a:r>
              <a:rPr lang="en-US" altLang="zh-TW" dirty="0"/>
              <a:t>IP </a:t>
            </a:r>
            <a:r>
              <a:rPr lang="zh-TW" altLang="en-US" dirty="0"/>
              <a:t>位址將封包轉送到目的地。</a:t>
            </a:r>
          </a:p>
          <a:p>
            <a:endParaRPr lang="zh-TW" altLang="en-US" dirty="0"/>
          </a:p>
        </p:txBody>
      </p:sp>
      <p:sp>
        <p:nvSpPr>
          <p:cNvPr id="3" name="標題 2"/>
          <p:cNvSpPr>
            <a:spLocks noGrp="1"/>
          </p:cNvSpPr>
          <p:nvPr>
            <p:ph type="title"/>
          </p:nvPr>
        </p:nvSpPr>
        <p:spPr/>
        <p:txBody>
          <a:bodyPr>
            <a:normAutofit/>
          </a:bodyPr>
          <a:lstStyle/>
          <a:p>
            <a:r>
              <a:rPr lang="zh-TW" altLang="en-US" dirty="0"/>
              <a:t>網路位址和資料鏈結位</a:t>
            </a:r>
            <a:r>
              <a:rPr lang="zh-TW" altLang="en-US" dirty="0" smtClean="0"/>
              <a:t>址</a:t>
            </a:r>
            <a:endParaRPr lang="zh-TW" altLang="en-US" dirty="0"/>
          </a:p>
        </p:txBody>
      </p:sp>
    </p:spTree>
    <p:extLst>
      <p:ext uri="{BB962C8B-B14F-4D97-AF65-F5344CB8AC3E}">
        <p14:creationId xmlns:p14="http://schemas.microsoft.com/office/powerpoint/2010/main" val="2073676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資料鏈結位址的作用是將資料鏈結訊框從一個網路介面傳輸到同一網路中的另一個網路</a:t>
            </a:r>
            <a:r>
              <a:rPr lang="zh-TW" altLang="en-US" dirty="0" smtClean="0"/>
              <a:t>介面</a:t>
            </a:r>
            <a:endParaRPr lang="en-US" altLang="zh-TW" dirty="0" smtClean="0"/>
          </a:p>
          <a:p>
            <a:pPr lvl="1"/>
            <a:r>
              <a:rPr lang="zh-TW" altLang="en-US" dirty="0" smtClean="0"/>
              <a:t>在 </a:t>
            </a:r>
            <a:r>
              <a:rPr lang="en-US" altLang="zh-TW" dirty="0"/>
              <a:t>IP </a:t>
            </a:r>
            <a:r>
              <a:rPr lang="zh-TW" altLang="en-US" dirty="0"/>
              <a:t>封包可以透過有線或無線網路發送之前，必須將其封裝成資料鏈結訊框，以便透過實體媒體（實際網路）傳輸。乙太網路 </a:t>
            </a:r>
            <a:r>
              <a:rPr lang="en-US" altLang="zh-TW" dirty="0"/>
              <a:t>LAN </a:t>
            </a:r>
            <a:r>
              <a:rPr lang="zh-TW" altLang="en-US" dirty="0"/>
              <a:t>和無線 </a:t>
            </a:r>
            <a:r>
              <a:rPr lang="en-US" altLang="zh-TW" dirty="0"/>
              <a:t>LAN </a:t>
            </a:r>
            <a:r>
              <a:rPr lang="zh-TW" altLang="en-US" dirty="0"/>
              <a:t>是兩種網路的範例，它們的實體媒體不同，並且使用自己的資料鏈結協定</a:t>
            </a:r>
            <a:r>
              <a:rPr lang="zh-TW" altLang="en-US" dirty="0" smtClean="0"/>
              <a:t>類型</a:t>
            </a:r>
            <a:endParaRPr lang="en-US" altLang="zh-TW" dirty="0" smtClean="0"/>
          </a:p>
          <a:p>
            <a:r>
              <a:rPr lang="en-US" altLang="zh-TW" dirty="0"/>
              <a:t>IP </a:t>
            </a:r>
            <a:r>
              <a:rPr lang="zh-TW" altLang="en-US" dirty="0"/>
              <a:t>封包將封裝成資料鏈結訊框傳送到目的網路。增加來源資料鏈結位址和目的資料鏈結位</a:t>
            </a:r>
            <a:r>
              <a:rPr lang="zh-TW" altLang="en-US" dirty="0" smtClean="0"/>
              <a:t>址</a:t>
            </a:r>
            <a:endParaRPr lang="en-US" altLang="zh-TW" dirty="0" smtClean="0"/>
          </a:p>
          <a:p>
            <a:pPr lvl="1"/>
            <a:r>
              <a:rPr lang="zh-TW" altLang="en-US" b="1" dirty="0"/>
              <a:t>來源資料鏈結位址</a:t>
            </a:r>
            <a:r>
              <a:rPr lang="zh-TW" altLang="en-US" dirty="0"/>
              <a:t> </a:t>
            </a:r>
            <a:r>
              <a:rPr lang="en-US" altLang="zh-TW" dirty="0"/>
              <a:t>- </a:t>
            </a:r>
            <a:r>
              <a:rPr lang="zh-TW" altLang="en-US" dirty="0"/>
              <a:t>發送封包的裝置的實體位址。也就是 </a:t>
            </a:r>
            <a:r>
              <a:rPr lang="en-US" altLang="zh-TW" dirty="0"/>
              <a:t>IP </a:t>
            </a:r>
            <a:r>
              <a:rPr lang="zh-TW" altLang="en-US" dirty="0"/>
              <a:t>封包的初始來源所在的網</a:t>
            </a:r>
            <a:r>
              <a:rPr lang="zh-TW" altLang="en-US" dirty="0" smtClean="0"/>
              <a:t>卡</a:t>
            </a:r>
            <a:endParaRPr lang="en-US" altLang="zh-TW" dirty="0" smtClean="0"/>
          </a:p>
          <a:p>
            <a:pPr lvl="1"/>
            <a:r>
              <a:rPr lang="zh-TW" altLang="en-US" b="1" dirty="0"/>
              <a:t>目的資料鏈結位址</a:t>
            </a:r>
            <a:r>
              <a:rPr lang="zh-TW" altLang="en-US" dirty="0"/>
              <a:t> </a:t>
            </a:r>
            <a:r>
              <a:rPr lang="en-US" altLang="zh-TW" dirty="0"/>
              <a:t>- </a:t>
            </a:r>
            <a:r>
              <a:rPr lang="zh-TW" altLang="en-US" dirty="0"/>
              <a:t>下一跳路由器網路介面或目的裝置網路介面的實體位址</a:t>
            </a:r>
          </a:p>
        </p:txBody>
      </p:sp>
      <p:sp>
        <p:nvSpPr>
          <p:cNvPr id="3" name="標題 2"/>
          <p:cNvSpPr>
            <a:spLocks noGrp="1"/>
          </p:cNvSpPr>
          <p:nvPr>
            <p:ph type="title"/>
          </p:nvPr>
        </p:nvSpPr>
        <p:spPr/>
        <p:txBody>
          <a:bodyPr/>
          <a:lstStyle/>
          <a:p>
            <a:r>
              <a:rPr lang="zh-TW" altLang="en-US" dirty="0"/>
              <a:t>網路位址和資料鏈結位址</a:t>
            </a:r>
          </a:p>
        </p:txBody>
      </p:sp>
      <p:graphicFrame>
        <p:nvGraphicFramePr>
          <p:cNvPr id="4" name="物件 3"/>
          <p:cNvGraphicFramePr>
            <a:graphicFrameLocks noChangeAspect="1"/>
          </p:cNvGraphicFramePr>
          <p:nvPr>
            <p:extLst>
              <p:ext uri="{D42A27DB-BD31-4B8C-83A1-F6EECF244321}">
                <p14:modId xmlns:p14="http://schemas.microsoft.com/office/powerpoint/2010/main" val="465561845"/>
              </p:ext>
            </p:extLst>
          </p:nvPr>
        </p:nvGraphicFramePr>
        <p:xfrm>
          <a:off x="1032426" y="4324473"/>
          <a:ext cx="6983412" cy="1866900"/>
        </p:xfrm>
        <a:graphic>
          <a:graphicData uri="http://schemas.openxmlformats.org/presentationml/2006/ole">
            <mc:AlternateContent xmlns:mc="http://schemas.openxmlformats.org/markup-compatibility/2006">
              <mc:Choice xmlns:v="urn:schemas-microsoft-com:vml" Requires="v">
                <p:oleObj spid="_x0000_s158731" r:id="rId3" imgW="6984000" imgH="1866600" progId="">
                  <p:embed/>
                </p:oleObj>
              </mc:Choice>
              <mc:Fallback>
                <p:oleObj r:id="rId3" imgW="6984000" imgH="1866600" progId="">
                  <p:embed/>
                  <p:pic>
                    <p:nvPicPr>
                      <p:cNvPr id="0" name=""/>
                      <p:cNvPicPr/>
                      <p:nvPr/>
                    </p:nvPicPr>
                    <p:blipFill>
                      <a:blip r:embed="rId4"/>
                      <a:stretch>
                        <a:fillRect/>
                      </a:stretch>
                    </p:blipFill>
                    <p:spPr>
                      <a:xfrm>
                        <a:off x="1032426" y="4324473"/>
                        <a:ext cx="6983412" cy="1866900"/>
                      </a:xfrm>
                      <a:prstGeom prst="rect">
                        <a:avLst/>
                      </a:prstGeom>
                    </p:spPr>
                  </p:pic>
                </p:oleObj>
              </mc:Fallback>
            </mc:AlternateContent>
          </a:graphicData>
        </a:graphic>
      </p:graphicFrame>
    </p:spTree>
    <p:extLst>
      <p:ext uri="{BB962C8B-B14F-4D97-AF65-F5344CB8AC3E}">
        <p14:creationId xmlns:p14="http://schemas.microsoft.com/office/powerpoint/2010/main" val="299961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當 </a:t>
            </a:r>
            <a:r>
              <a:rPr lang="en-US" altLang="zh-TW" dirty="0"/>
              <a:t>IP </a:t>
            </a:r>
            <a:r>
              <a:rPr lang="zh-TW" altLang="en-US" dirty="0"/>
              <a:t>封包的發送者和接收者處於同一網路中時，資料鏈結訊框將直接發送到接收</a:t>
            </a:r>
            <a:r>
              <a:rPr lang="zh-TW" altLang="en-US" dirty="0" smtClean="0"/>
              <a:t>裝置</a:t>
            </a:r>
            <a:endParaRPr lang="en-US" altLang="zh-TW" dirty="0" smtClean="0"/>
          </a:p>
          <a:p>
            <a:pPr lvl="1"/>
            <a:r>
              <a:rPr lang="zh-TW" altLang="en-US" dirty="0"/>
              <a:t>在乙太網路中，資料鏈結位址稱為乙太網路 </a:t>
            </a:r>
            <a:r>
              <a:rPr lang="en-US" altLang="zh-TW" dirty="0"/>
              <a:t>MAC </a:t>
            </a:r>
            <a:r>
              <a:rPr lang="zh-TW" altLang="en-US" dirty="0"/>
              <a:t>位址。</a:t>
            </a:r>
            <a:r>
              <a:rPr lang="en-US" altLang="zh-TW" dirty="0"/>
              <a:t>MAC </a:t>
            </a:r>
            <a:r>
              <a:rPr lang="zh-TW" altLang="en-US" dirty="0"/>
              <a:t>位址是實體嵌入到乙太網路網卡上的 </a:t>
            </a:r>
            <a:r>
              <a:rPr lang="en-US" altLang="zh-TW" dirty="0"/>
              <a:t>48 </a:t>
            </a:r>
            <a:r>
              <a:rPr lang="zh-TW" altLang="en-US" dirty="0"/>
              <a:t>位元位址。</a:t>
            </a:r>
            <a:r>
              <a:rPr lang="en-US" altLang="zh-TW" dirty="0"/>
              <a:t>MAC </a:t>
            </a:r>
            <a:r>
              <a:rPr lang="zh-TW" altLang="en-US" dirty="0"/>
              <a:t>位址也稱為實體位址或固化位址 </a:t>
            </a:r>
            <a:r>
              <a:rPr lang="en-US" altLang="zh-TW" dirty="0" smtClean="0"/>
              <a:t>(Burned-In </a:t>
            </a:r>
            <a:r>
              <a:rPr lang="en-US" altLang="zh-TW" dirty="0"/>
              <a:t>A</a:t>
            </a:r>
            <a:r>
              <a:rPr lang="en-US" altLang="zh-TW" dirty="0" smtClean="0"/>
              <a:t>ddress, BIA</a:t>
            </a:r>
            <a:r>
              <a:rPr lang="en-US" altLang="zh-TW" dirty="0"/>
              <a:t>)</a:t>
            </a:r>
            <a:endParaRPr lang="zh-TW" altLang="en-US" dirty="0"/>
          </a:p>
        </p:txBody>
      </p:sp>
      <p:sp>
        <p:nvSpPr>
          <p:cNvPr id="3" name="標題 2"/>
          <p:cNvSpPr>
            <a:spLocks noGrp="1"/>
          </p:cNvSpPr>
          <p:nvPr>
            <p:ph type="title"/>
          </p:nvPr>
        </p:nvSpPr>
        <p:spPr/>
        <p:txBody>
          <a:bodyPr>
            <a:normAutofit/>
          </a:bodyPr>
          <a:lstStyle/>
          <a:p>
            <a:r>
              <a:rPr lang="zh-TW" altLang="en-US" dirty="0"/>
              <a:t>與同一網路中的裝置</a:t>
            </a:r>
            <a:r>
              <a:rPr lang="zh-TW" altLang="en-US" dirty="0" smtClean="0"/>
              <a:t>通訊</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1040559945"/>
              </p:ext>
            </p:extLst>
          </p:nvPr>
        </p:nvGraphicFramePr>
        <p:xfrm>
          <a:off x="2053752" y="2614706"/>
          <a:ext cx="4940760" cy="3537624"/>
        </p:xfrm>
        <a:graphic>
          <a:graphicData uri="http://schemas.openxmlformats.org/presentationml/2006/ole">
            <mc:AlternateContent xmlns:mc="http://schemas.openxmlformats.org/markup-compatibility/2006">
              <mc:Choice xmlns:v="urn:schemas-microsoft-com:vml" Requires="v">
                <p:oleObj spid="_x0000_s159755" r:id="rId3" imgW="7111080" imgH="5091840" progId="">
                  <p:embed/>
                </p:oleObj>
              </mc:Choice>
              <mc:Fallback>
                <p:oleObj r:id="rId3" imgW="7111080" imgH="5091840" progId="">
                  <p:embed/>
                  <p:pic>
                    <p:nvPicPr>
                      <p:cNvPr id="0" name=""/>
                      <p:cNvPicPr/>
                      <p:nvPr/>
                    </p:nvPicPr>
                    <p:blipFill>
                      <a:blip r:embed="rId4"/>
                      <a:stretch>
                        <a:fillRect/>
                      </a:stretch>
                    </p:blipFill>
                    <p:spPr>
                      <a:xfrm>
                        <a:off x="2053752" y="2614706"/>
                        <a:ext cx="4940760" cy="3537624"/>
                      </a:xfrm>
                      <a:prstGeom prst="rect">
                        <a:avLst/>
                      </a:prstGeom>
                    </p:spPr>
                  </p:pic>
                </p:oleObj>
              </mc:Fallback>
            </mc:AlternateContent>
          </a:graphicData>
        </a:graphic>
      </p:graphicFrame>
    </p:spTree>
    <p:extLst>
      <p:ext uri="{BB962C8B-B14F-4D97-AF65-F5344CB8AC3E}">
        <p14:creationId xmlns:p14="http://schemas.microsoft.com/office/powerpoint/2010/main" val="2235197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要將資料發送到同一 </a:t>
            </a:r>
            <a:r>
              <a:rPr lang="en-US" altLang="zh-TW" dirty="0"/>
              <a:t>LAN </a:t>
            </a:r>
            <a:r>
              <a:rPr lang="zh-TW" altLang="en-US" dirty="0"/>
              <a:t>上的其他主機，來源主機必須同時知道目的主機的實體位址和邏輯位</a:t>
            </a:r>
            <a:r>
              <a:rPr lang="zh-TW" altLang="en-US" dirty="0" smtClean="0"/>
              <a:t>址</a:t>
            </a:r>
            <a:endParaRPr lang="en-US" altLang="zh-TW" dirty="0" smtClean="0"/>
          </a:p>
          <a:p>
            <a:pPr lvl="1"/>
            <a:r>
              <a:rPr lang="zh-TW" altLang="en-US" dirty="0"/>
              <a:t>大多數網路應用程式根據目的裝置的邏輯 </a:t>
            </a:r>
            <a:r>
              <a:rPr lang="en-US" altLang="zh-TW" dirty="0"/>
              <a:t>IP </a:t>
            </a:r>
            <a:r>
              <a:rPr lang="zh-TW" altLang="en-US" dirty="0"/>
              <a:t>位址來識別通訊主機的</a:t>
            </a:r>
            <a:r>
              <a:rPr lang="zh-TW" altLang="en-US" dirty="0" smtClean="0"/>
              <a:t>位置</a:t>
            </a:r>
            <a:endParaRPr lang="en-US" altLang="zh-TW" dirty="0" smtClean="0"/>
          </a:p>
          <a:p>
            <a:pPr lvl="1"/>
            <a:r>
              <a:rPr lang="zh-TW" altLang="en-US" dirty="0" smtClean="0"/>
              <a:t>需要</a:t>
            </a:r>
            <a:r>
              <a:rPr lang="zh-TW" altLang="en-US" dirty="0"/>
              <a:t>使用資料鏈結 </a:t>
            </a:r>
            <a:r>
              <a:rPr lang="en-US" altLang="zh-TW" dirty="0"/>
              <a:t>MAC </a:t>
            </a:r>
            <a:r>
              <a:rPr lang="zh-TW" altLang="en-US" dirty="0"/>
              <a:t>位址將乙太網路訊框中封裝的 </a:t>
            </a:r>
            <a:r>
              <a:rPr lang="en-US" altLang="zh-TW" dirty="0"/>
              <a:t>IP </a:t>
            </a:r>
            <a:r>
              <a:rPr lang="zh-TW" altLang="en-US" dirty="0"/>
              <a:t>封包透過網路傳輸到</a:t>
            </a:r>
            <a:r>
              <a:rPr lang="zh-TW" altLang="en-US" dirty="0" smtClean="0"/>
              <a:t>目的地</a:t>
            </a:r>
            <a:endParaRPr lang="en-US" altLang="zh-TW" dirty="0" smtClean="0"/>
          </a:p>
          <a:p>
            <a:r>
              <a:rPr lang="zh-TW" altLang="en-US" dirty="0"/>
              <a:t>發送主機使用</a:t>
            </a:r>
            <a:r>
              <a:rPr lang="zh-TW" altLang="en-US" dirty="0">
                <a:solidFill>
                  <a:schemeClr val="accent4"/>
                </a:solidFill>
              </a:rPr>
              <a:t>位址解析協定 </a:t>
            </a:r>
            <a:r>
              <a:rPr lang="en-US" altLang="zh-TW" dirty="0" smtClean="0">
                <a:solidFill>
                  <a:schemeClr val="accent4"/>
                </a:solidFill>
              </a:rPr>
              <a:t>(</a:t>
            </a:r>
            <a:r>
              <a:rPr lang="en-US" altLang="zh-TW" dirty="0">
                <a:solidFill>
                  <a:schemeClr val="accent4"/>
                </a:solidFill>
              </a:rPr>
              <a:t>Address Resolution </a:t>
            </a:r>
            <a:r>
              <a:rPr lang="en-US" altLang="zh-TW" dirty="0" smtClean="0">
                <a:solidFill>
                  <a:schemeClr val="accent4"/>
                </a:solidFill>
              </a:rPr>
              <a:t>Protocol, ARP</a:t>
            </a:r>
            <a:r>
              <a:rPr lang="en-US" altLang="zh-TW" dirty="0">
                <a:solidFill>
                  <a:schemeClr val="accent4"/>
                </a:solidFill>
              </a:rPr>
              <a:t>) </a:t>
            </a:r>
            <a:r>
              <a:rPr lang="zh-TW" altLang="en-US" dirty="0"/>
              <a:t>來發現同一本地網路中任何主機的 </a:t>
            </a:r>
            <a:r>
              <a:rPr lang="en-US" altLang="zh-TW" dirty="0"/>
              <a:t>MAC </a:t>
            </a:r>
            <a:r>
              <a:rPr lang="zh-TW" altLang="en-US" dirty="0"/>
              <a:t>位</a:t>
            </a:r>
            <a:r>
              <a:rPr lang="zh-TW" altLang="en-US" dirty="0" smtClean="0"/>
              <a:t>址</a:t>
            </a:r>
            <a:endParaRPr lang="en-US" altLang="zh-TW" dirty="0" smtClean="0"/>
          </a:p>
          <a:p>
            <a:pPr lvl="1"/>
            <a:r>
              <a:rPr lang="zh-TW" altLang="en-US" dirty="0" smtClean="0"/>
              <a:t>發送</a:t>
            </a:r>
            <a:r>
              <a:rPr lang="zh-TW" altLang="en-US" dirty="0"/>
              <a:t>主機將 </a:t>
            </a:r>
            <a:r>
              <a:rPr lang="en-US" altLang="zh-TW" dirty="0"/>
              <a:t>ARP </a:t>
            </a:r>
            <a:r>
              <a:rPr lang="zh-TW" altLang="en-US" dirty="0"/>
              <a:t>請求訊息發送到整個 </a:t>
            </a:r>
            <a:r>
              <a:rPr lang="en-US" altLang="zh-TW" dirty="0"/>
              <a:t>LAN </a:t>
            </a:r>
            <a:r>
              <a:rPr lang="zh-TW" altLang="en-US" dirty="0" smtClean="0"/>
              <a:t>中</a:t>
            </a:r>
            <a:endParaRPr lang="en-US" altLang="zh-TW" dirty="0" smtClean="0"/>
          </a:p>
          <a:p>
            <a:pPr lvl="1"/>
            <a:r>
              <a:rPr lang="en-US" altLang="zh-TW" dirty="0" smtClean="0"/>
              <a:t>ARP </a:t>
            </a:r>
            <a:r>
              <a:rPr lang="zh-TW" altLang="en-US" dirty="0"/>
              <a:t>請求是一個廣播</a:t>
            </a:r>
            <a:r>
              <a:rPr lang="zh-TW" altLang="en-US" dirty="0" smtClean="0"/>
              <a:t>訊息，</a:t>
            </a:r>
            <a:r>
              <a:rPr lang="en-US" altLang="zh-TW" dirty="0" smtClean="0"/>
              <a:t>ARP </a:t>
            </a:r>
            <a:r>
              <a:rPr lang="zh-TW" altLang="en-US" dirty="0"/>
              <a:t>請求包含目的裝置的 </a:t>
            </a:r>
            <a:r>
              <a:rPr lang="en-US" altLang="zh-TW" dirty="0"/>
              <a:t>IP </a:t>
            </a:r>
            <a:r>
              <a:rPr lang="zh-TW" altLang="en-US" dirty="0"/>
              <a:t>位</a:t>
            </a:r>
            <a:r>
              <a:rPr lang="zh-TW" altLang="en-US" dirty="0" smtClean="0"/>
              <a:t>址</a:t>
            </a:r>
            <a:endParaRPr lang="en-US" altLang="zh-TW" dirty="0" smtClean="0"/>
          </a:p>
          <a:p>
            <a:pPr lvl="1"/>
            <a:r>
              <a:rPr lang="en-US" altLang="zh-TW" dirty="0" smtClean="0"/>
              <a:t>LAN </a:t>
            </a:r>
            <a:r>
              <a:rPr lang="zh-TW" altLang="en-US" dirty="0"/>
              <a:t>中的每台裝置都會檢查 </a:t>
            </a:r>
            <a:r>
              <a:rPr lang="en-US" altLang="zh-TW" dirty="0"/>
              <a:t>ARP </a:t>
            </a:r>
            <a:r>
              <a:rPr lang="zh-TW" altLang="en-US" dirty="0"/>
              <a:t>請求，以確定該請求是否包含自己的 </a:t>
            </a:r>
            <a:r>
              <a:rPr lang="en-US" altLang="zh-TW" dirty="0"/>
              <a:t>IP </a:t>
            </a:r>
            <a:r>
              <a:rPr lang="zh-TW" altLang="en-US" dirty="0"/>
              <a:t>位</a:t>
            </a:r>
            <a:r>
              <a:rPr lang="zh-TW" altLang="en-US" dirty="0" smtClean="0"/>
              <a:t>址</a:t>
            </a:r>
            <a:endParaRPr lang="en-US" altLang="zh-TW" dirty="0" smtClean="0"/>
          </a:p>
          <a:p>
            <a:pPr lvl="1"/>
            <a:r>
              <a:rPr lang="zh-TW" altLang="en-US" dirty="0" smtClean="0"/>
              <a:t>只有</a:t>
            </a:r>
            <a:r>
              <a:rPr lang="zh-TW" altLang="en-US" dirty="0"/>
              <a:t>含有 </a:t>
            </a:r>
            <a:r>
              <a:rPr lang="en-US" altLang="zh-TW" dirty="0"/>
              <a:t>ARP </a:t>
            </a:r>
            <a:r>
              <a:rPr lang="zh-TW" altLang="en-US" dirty="0"/>
              <a:t>請求中的 </a:t>
            </a:r>
            <a:r>
              <a:rPr lang="en-US" altLang="zh-TW" dirty="0"/>
              <a:t>IP </a:t>
            </a:r>
            <a:r>
              <a:rPr lang="zh-TW" altLang="en-US" dirty="0"/>
              <a:t>位址的裝置才會以一個 </a:t>
            </a:r>
            <a:r>
              <a:rPr lang="en-US" altLang="zh-TW" dirty="0"/>
              <a:t>ARP </a:t>
            </a:r>
            <a:r>
              <a:rPr lang="zh-TW" altLang="en-US" dirty="0"/>
              <a:t>回覆作出回應。</a:t>
            </a:r>
            <a:r>
              <a:rPr lang="en-US" altLang="zh-TW" dirty="0"/>
              <a:t>ARP </a:t>
            </a:r>
            <a:r>
              <a:rPr lang="zh-TW" altLang="en-US" dirty="0"/>
              <a:t>回覆包括與 </a:t>
            </a:r>
            <a:r>
              <a:rPr lang="en-US" altLang="zh-TW" dirty="0"/>
              <a:t>ARP </a:t>
            </a:r>
            <a:r>
              <a:rPr lang="zh-TW" altLang="en-US" dirty="0"/>
              <a:t>請求中的 </a:t>
            </a:r>
            <a:r>
              <a:rPr lang="en-US" altLang="zh-TW" dirty="0"/>
              <a:t>IP </a:t>
            </a:r>
            <a:r>
              <a:rPr lang="zh-TW" altLang="en-US" dirty="0"/>
              <a:t>位址相關的 </a:t>
            </a:r>
            <a:r>
              <a:rPr lang="en-US" altLang="zh-TW" dirty="0"/>
              <a:t>MAC </a:t>
            </a:r>
            <a:r>
              <a:rPr lang="zh-TW" altLang="en-US" dirty="0"/>
              <a:t>位址</a:t>
            </a:r>
          </a:p>
        </p:txBody>
      </p:sp>
      <p:sp>
        <p:nvSpPr>
          <p:cNvPr id="3" name="標題 2"/>
          <p:cNvSpPr>
            <a:spLocks noGrp="1"/>
          </p:cNvSpPr>
          <p:nvPr>
            <p:ph type="title"/>
          </p:nvPr>
        </p:nvSpPr>
        <p:spPr/>
        <p:txBody>
          <a:bodyPr>
            <a:normAutofit/>
          </a:bodyPr>
          <a:lstStyle/>
          <a:p>
            <a:r>
              <a:rPr lang="en-US" altLang="zh-TW" dirty="0"/>
              <a:t>MAC </a:t>
            </a:r>
            <a:r>
              <a:rPr lang="zh-TW" altLang="en-US" dirty="0"/>
              <a:t>位址和 </a:t>
            </a:r>
            <a:r>
              <a:rPr lang="en-US" altLang="zh-TW" dirty="0"/>
              <a:t>IP </a:t>
            </a:r>
            <a:r>
              <a:rPr lang="zh-TW" altLang="en-US" dirty="0"/>
              <a:t>位</a:t>
            </a:r>
            <a:r>
              <a:rPr lang="zh-TW" altLang="en-US" dirty="0" smtClean="0"/>
              <a:t>址</a:t>
            </a:r>
            <a:endParaRPr lang="zh-TW" altLang="en-US" dirty="0"/>
          </a:p>
        </p:txBody>
      </p:sp>
    </p:spTree>
    <p:extLst>
      <p:ext uri="{BB962C8B-B14F-4D97-AF65-F5344CB8AC3E}">
        <p14:creationId xmlns:p14="http://schemas.microsoft.com/office/powerpoint/2010/main" val="375151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 </a:t>
            </a:r>
            <a:r>
              <a:rPr lang="zh-TW" altLang="en-US" dirty="0"/>
              <a:t>位址和 </a:t>
            </a:r>
            <a:r>
              <a:rPr lang="en-US" altLang="zh-TW" dirty="0"/>
              <a:t>IP </a:t>
            </a:r>
            <a:r>
              <a:rPr lang="zh-TW" altLang="en-US" dirty="0"/>
              <a:t>位址</a:t>
            </a:r>
          </a:p>
        </p:txBody>
      </p:sp>
      <p:graphicFrame>
        <p:nvGraphicFramePr>
          <p:cNvPr id="3" name="物件 2"/>
          <p:cNvGraphicFramePr>
            <a:graphicFrameLocks noChangeAspect="1"/>
          </p:cNvGraphicFramePr>
          <p:nvPr>
            <p:extLst>
              <p:ext uri="{D42A27DB-BD31-4B8C-83A1-F6EECF244321}">
                <p14:modId xmlns:p14="http://schemas.microsoft.com/office/powerpoint/2010/main" val="1819531724"/>
              </p:ext>
            </p:extLst>
          </p:nvPr>
        </p:nvGraphicFramePr>
        <p:xfrm>
          <a:off x="956226" y="1057736"/>
          <a:ext cx="7135812" cy="4773612"/>
        </p:xfrm>
        <a:graphic>
          <a:graphicData uri="http://schemas.openxmlformats.org/presentationml/2006/ole">
            <mc:AlternateContent xmlns:mc="http://schemas.openxmlformats.org/markup-compatibility/2006">
              <mc:Choice xmlns:v="urn:schemas-microsoft-com:vml" Requires="v">
                <p:oleObj spid="_x0000_s160777" r:id="rId3" imgW="7136280" imgH="4774320" progId="">
                  <p:embed/>
                </p:oleObj>
              </mc:Choice>
              <mc:Fallback>
                <p:oleObj r:id="rId3" imgW="7136280" imgH="4774320" progId="">
                  <p:embed/>
                  <p:pic>
                    <p:nvPicPr>
                      <p:cNvPr id="0" name=""/>
                      <p:cNvPicPr/>
                      <p:nvPr/>
                    </p:nvPicPr>
                    <p:blipFill>
                      <a:blip r:embed="rId4"/>
                      <a:stretch>
                        <a:fillRect/>
                      </a:stretch>
                    </p:blipFill>
                    <p:spPr>
                      <a:xfrm>
                        <a:off x="956226" y="1057736"/>
                        <a:ext cx="7135812" cy="4773612"/>
                      </a:xfrm>
                      <a:prstGeom prst="rect">
                        <a:avLst/>
                      </a:prstGeom>
                    </p:spPr>
                  </p:pic>
                </p:oleObj>
              </mc:Fallback>
            </mc:AlternateContent>
          </a:graphicData>
        </a:graphic>
      </p:graphicFrame>
    </p:spTree>
    <p:extLst>
      <p:ext uri="{BB962C8B-B14F-4D97-AF65-F5344CB8AC3E}">
        <p14:creationId xmlns:p14="http://schemas.microsoft.com/office/powerpoint/2010/main" val="3467011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主機發送訊息到遠端網路上的目的裝置時所用的方法，與主機在同一本地網路上發送訊息的方法</a:t>
            </a:r>
            <a:r>
              <a:rPr lang="zh-TW" altLang="en-US" dirty="0" smtClean="0"/>
              <a:t>不同</a:t>
            </a:r>
            <a:endParaRPr lang="en-US" altLang="zh-TW" dirty="0" smtClean="0"/>
          </a:p>
          <a:p>
            <a:pPr lvl="1"/>
            <a:r>
              <a:rPr lang="zh-TW" altLang="en-US" dirty="0" smtClean="0"/>
              <a:t>當</a:t>
            </a:r>
            <a:r>
              <a:rPr lang="zh-TW" altLang="en-US" dirty="0"/>
              <a:t>一台主機需要發送訊息到同一網路上的另一台主機時，它會 直接轉送該訊息。主機使用 </a:t>
            </a:r>
            <a:r>
              <a:rPr lang="en-US" altLang="zh-TW" dirty="0"/>
              <a:t>ARP </a:t>
            </a:r>
            <a:r>
              <a:rPr lang="zh-TW" altLang="en-US" dirty="0"/>
              <a:t>來發現目的主機的 </a:t>
            </a:r>
            <a:r>
              <a:rPr lang="en-US" altLang="zh-TW" dirty="0"/>
              <a:t>MAC </a:t>
            </a:r>
            <a:r>
              <a:rPr lang="zh-TW" altLang="en-US" dirty="0"/>
              <a:t>位址。它在封包標頭中包含目的 </a:t>
            </a:r>
            <a:r>
              <a:rPr lang="en-US" altLang="zh-TW" dirty="0"/>
              <a:t>IP </a:t>
            </a:r>
            <a:r>
              <a:rPr lang="zh-TW" altLang="en-US" dirty="0"/>
              <a:t>位址，並將封包封裝到含有目的 </a:t>
            </a:r>
            <a:r>
              <a:rPr lang="en-US" altLang="zh-TW" dirty="0"/>
              <a:t>MAC </a:t>
            </a:r>
            <a:r>
              <a:rPr lang="zh-TW" altLang="en-US" dirty="0"/>
              <a:t>位址的訊框中，然後</a:t>
            </a:r>
            <a:r>
              <a:rPr lang="zh-TW" altLang="en-US" dirty="0" smtClean="0"/>
              <a:t>轉送</a:t>
            </a:r>
            <a:endParaRPr lang="en-US" altLang="zh-TW" dirty="0" smtClean="0"/>
          </a:p>
          <a:p>
            <a:pPr lvl="1"/>
            <a:r>
              <a:rPr lang="zh-TW" altLang="en-US" dirty="0"/>
              <a:t>當主機需要將訊息發送到遠端網路時，它必須使用路由器，也稱為</a:t>
            </a:r>
            <a:r>
              <a:rPr lang="zh-TW" altLang="en-US" dirty="0">
                <a:solidFill>
                  <a:schemeClr val="accent4"/>
                </a:solidFill>
              </a:rPr>
              <a:t>預設閘</a:t>
            </a:r>
            <a:r>
              <a:rPr lang="zh-TW" altLang="en-US" dirty="0" smtClean="0">
                <a:solidFill>
                  <a:schemeClr val="accent4"/>
                </a:solidFill>
              </a:rPr>
              <a:t>道 </a:t>
            </a:r>
            <a:r>
              <a:rPr lang="en-US" altLang="zh-TW" dirty="0" smtClean="0">
                <a:solidFill>
                  <a:schemeClr val="accent4"/>
                </a:solidFill>
              </a:rPr>
              <a:t>(</a:t>
            </a:r>
            <a:r>
              <a:rPr lang="en-US" altLang="zh-TW" dirty="0">
                <a:solidFill>
                  <a:schemeClr val="accent4"/>
                </a:solidFill>
              </a:rPr>
              <a:t>default </a:t>
            </a:r>
            <a:r>
              <a:rPr lang="en-US" altLang="zh-TW" dirty="0" smtClean="0">
                <a:solidFill>
                  <a:schemeClr val="accent4"/>
                </a:solidFill>
              </a:rPr>
              <a:t>gateway)</a:t>
            </a:r>
            <a:r>
              <a:rPr lang="zh-TW" altLang="en-US" dirty="0" smtClean="0"/>
              <a:t>。</a:t>
            </a:r>
            <a:r>
              <a:rPr lang="zh-TW" altLang="en-US" dirty="0"/>
              <a:t>預設閘道是發送主機所在網路中的路由器介面的 </a:t>
            </a:r>
            <a:r>
              <a:rPr lang="en-US" altLang="zh-TW" dirty="0"/>
              <a:t>IP </a:t>
            </a:r>
            <a:r>
              <a:rPr lang="zh-TW" altLang="en-US" dirty="0"/>
              <a:t>位</a:t>
            </a:r>
            <a:r>
              <a:rPr lang="zh-TW" altLang="en-US" dirty="0" smtClean="0"/>
              <a:t>址</a:t>
            </a:r>
            <a:endParaRPr lang="en-US" altLang="zh-TW" dirty="0" smtClean="0"/>
          </a:p>
          <a:p>
            <a:r>
              <a:rPr lang="zh-TW" altLang="en-US" dirty="0"/>
              <a:t>必須在本地網路的每台主機上設定預設閘道位址。如果沒有在主機 </a:t>
            </a:r>
            <a:r>
              <a:rPr lang="en-US" altLang="zh-TW" dirty="0"/>
              <a:t>TCP/IP </a:t>
            </a:r>
            <a:r>
              <a:rPr lang="zh-TW" altLang="en-US" dirty="0"/>
              <a:t>設定中設定預設閘道，或者指定了錯誤的預設閘道，便無法將訊息發送到遠端網路上的主機</a:t>
            </a:r>
          </a:p>
        </p:txBody>
      </p:sp>
      <p:sp>
        <p:nvSpPr>
          <p:cNvPr id="3" name="標題 2"/>
          <p:cNvSpPr>
            <a:spLocks noGrp="1"/>
          </p:cNvSpPr>
          <p:nvPr>
            <p:ph type="title"/>
          </p:nvPr>
        </p:nvSpPr>
        <p:spPr/>
        <p:txBody>
          <a:bodyPr>
            <a:normAutofit/>
          </a:bodyPr>
          <a:lstStyle/>
          <a:p>
            <a:r>
              <a:rPr lang="zh-TW" altLang="en-US" dirty="0"/>
              <a:t>預設閘</a:t>
            </a:r>
            <a:r>
              <a:rPr lang="zh-TW" altLang="en-US" dirty="0" smtClean="0"/>
              <a:t>道</a:t>
            </a:r>
            <a:endParaRPr lang="zh-TW" altLang="en-US" dirty="0"/>
          </a:p>
        </p:txBody>
      </p:sp>
    </p:spTree>
    <p:extLst>
      <p:ext uri="{BB962C8B-B14F-4D97-AF65-F5344CB8AC3E}">
        <p14:creationId xmlns:p14="http://schemas.microsoft.com/office/powerpoint/2010/main" val="3423181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預設閘</a:t>
            </a:r>
            <a:r>
              <a:rPr lang="zh-TW" altLang="en-US" dirty="0" smtClean="0"/>
              <a:t>道</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3724109489"/>
              </p:ext>
            </p:extLst>
          </p:nvPr>
        </p:nvGraphicFramePr>
        <p:xfrm>
          <a:off x="1030567" y="1017638"/>
          <a:ext cx="6987129" cy="5116922"/>
        </p:xfrm>
        <a:graphic>
          <a:graphicData uri="http://schemas.openxmlformats.org/presentationml/2006/ole">
            <mc:AlternateContent xmlns:mc="http://schemas.openxmlformats.org/markup-compatibility/2006">
              <mc:Choice xmlns:v="urn:schemas-microsoft-com:vml" Requires="v">
                <p:oleObj spid="_x0000_s161799" r:id="rId3" imgW="7212600" imgH="5282280" progId="">
                  <p:embed/>
                </p:oleObj>
              </mc:Choice>
              <mc:Fallback>
                <p:oleObj r:id="rId3" imgW="7212600" imgH="5282280" progId="">
                  <p:embed/>
                  <p:pic>
                    <p:nvPicPr>
                      <p:cNvPr id="0" name=""/>
                      <p:cNvPicPr/>
                      <p:nvPr/>
                    </p:nvPicPr>
                    <p:blipFill>
                      <a:blip r:embed="rId4"/>
                      <a:stretch>
                        <a:fillRect/>
                      </a:stretch>
                    </p:blipFill>
                    <p:spPr>
                      <a:xfrm>
                        <a:off x="1030567" y="1017638"/>
                        <a:ext cx="6987129" cy="5116922"/>
                      </a:xfrm>
                      <a:prstGeom prst="rect">
                        <a:avLst/>
                      </a:prstGeom>
                    </p:spPr>
                  </p:pic>
                </p:oleObj>
              </mc:Fallback>
            </mc:AlternateContent>
          </a:graphicData>
        </a:graphic>
      </p:graphicFrame>
    </p:spTree>
    <p:extLst>
      <p:ext uri="{BB962C8B-B14F-4D97-AF65-F5344CB8AC3E}">
        <p14:creationId xmlns:p14="http://schemas.microsoft.com/office/powerpoint/2010/main" val="3769439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電腦和網路協定還定義了訊息在網路中如何傳輸的細節。當許多協定必須互動時，常見電腦協定</a:t>
            </a:r>
            <a:r>
              <a:rPr lang="zh-TW" altLang="en-US" dirty="0" smtClean="0"/>
              <a:t>包括</a:t>
            </a:r>
            <a:endParaRPr lang="en-US" altLang="zh-TW" dirty="0" smtClean="0"/>
          </a:p>
          <a:p>
            <a:pPr lvl="1"/>
            <a:r>
              <a:rPr lang="zh-TW" altLang="en-US" dirty="0"/>
              <a:t>訊息</a:t>
            </a:r>
            <a:r>
              <a:rPr lang="zh-TW" altLang="en-US" dirty="0" smtClean="0"/>
              <a:t>編碼</a:t>
            </a:r>
            <a:r>
              <a:rPr lang="en-US" altLang="zh-TW" dirty="0" smtClean="0"/>
              <a:t>(Encoding)</a:t>
            </a:r>
            <a:endParaRPr lang="zh-TW" altLang="en-US" dirty="0"/>
          </a:p>
          <a:p>
            <a:pPr lvl="1"/>
            <a:r>
              <a:rPr lang="zh-TW" altLang="en-US" dirty="0"/>
              <a:t>訊息格式和</a:t>
            </a:r>
            <a:r>
              <a:rPr lang="zh-TW" altLang="en-US" dirty="0" smtClean="0"/>
              <a:t>封裝</a:t>
            </a:r>
            <a:r>
              <a:rPr lang="en-US" altLang="zh-TW" smtClean="0"/>
              <a:t>(Encapsulation)</a:t>
            </a:r>
            <a:endParaRPr lang="zh-TW" altLang="en-US" dirty="0"/>
          </a:p>
          <a:p>
            <a:pPr lvl="1"/>
            <a:r>
              <a:rPr lang="zh-TW" altLang="en-US" dirty="0"/>
              <a:t>訊息大小</a:t>
            </a:r>
          </a:p>
          <a:p>
            <a:pPr lvl="1"/>
            <a:r>
              <a:rPr lang="zh-TW" altLang="en-US" dirty="0"/>
              <a:t>訊息時序</a:t>
            </a:r>
          </a:p>
          <a:p>
            <a:pPr lvl="1"/>
            <a:r>
              <a:rPr lang="zh-TW" altLang="en-US" dirty="0"/>
              <a:t>訊息傳輸選項</a:t>
            </a:r>
          </a:p>
          <a:p>
            <a:pPr lvl="1"/>
            <a:endParaRPr lang="zh-TW" altLang="en-US" dirty="0"/>
          </a:p>
        </p:txBody>
      </p:sp>
      <p:sp>
        <p:nvSpPr>
          <p:cNvPr id="3" name="標題 2"/>
          <p:cNvSpPr>
            <a:spLocks noGrp="1"/>
          </p:cNvSpPr>
          <p:nvPr>
            <p:ph type="title"/>
          </p:nvPr>
        </p:nvSpPr>
        <p:spPr/>
        <p:txBody>
          <a:bodyPr/>
          <a:lstStyle/>
          <a:p>
            <a:r>
              <a:rPr lang="zh-TW" altLang="en-US" dirty="0"/>
              <a:t>建立規則</a:t>
            </a:r>
          </a:p>
        </p:txBody>
      </p:sp>
      <p:graphicFrame>
        <p:nvGraphicFramePr>
          <p:cNvPr id="4" name="物件 3"/>
          <p:cNvGraphicFramePr>
            <a:graphicFrameLocks noChangeAspect="1"/>
          </p:cNvGraphicFramePr>
          <p:nvPr>
            <p:extLst>
              <p:ext uri="{D42A27DB-BD31-4B8C-83A1-F6EECF244321}">
                <p14:modId xmlns:p14="http://schemas.microsoft.com/office/powerpoint/2010/main" val="2675020296"/>
              </p:ext>
            </p:extLst>
          </p:nvPr>
        </p:nvGraphicFramePr>
        <p:xfrm>
          <a:off x="2324018" y="2448231"/>
          <a:ext cx="6123275" cy="3097162"/>
        </p:xfrm>
        <a:graphic>
          <a:graphicData uri="http://schemas.openxmlformats.org/presentationml/2006/ole">
            <mc:AlternateContent xmlns:mc="http://schemas.openxmlformats.org/markup-compatibility/2006">
              <mc:Choice xmlns:v="urn:schemas-microsoft-com:vml" Requires="v">
                <p:oleObj spid="_x0000_s118816" r:id="rId3" imgW="6704640" imgH="3390120" progId="">
                  <p:embed/>
                </p:oleObj>
              </mc:Choice>
              <mc:Fallback>
                <p:oleObj r:id="rId3" imgW="6704640" imgH="3390120" progId="">
                  <p:embed/>
                  <p:pic>
                    <p:nvPicPr>
                      <p:cNvPr id="0" name=""/>
                      <p:cNvPicPr/>
                      <p:nvPr/>
                    </p:nvPicPr>
                    <p:blipFill>
                      <a:blip r:embed="rId4"/>
                      <a:stretch>
                        <a:fillRect/>
                      </a:stretch>
                    </p:blipFill>
                    <p:spPr>
                      <a:xfrm>
                        <a:off x="2324018" y="2448231"/>
                        <a:ext cx="6123275" cy="3097162"/>
                      </a:xfrm>
                      <a:prstGeom prst="rect">
                        <a:avLst/>
                      </a:prstGeom>
                    </p:spPr>
                  </p:pic>
                </p:oleObj>
              </mc:Fallback>
            </mc:AlternateContent>
          </a:graphicData>
        </a:graphic>
      </p:graphicFrame>
    </p:spTree>
    <p:extLst>
      <p:ext uri="{BB962C8B-B14F-4D97-AF65-F5344CB8AC3E}">
        <p14:creationId xmlns:p14="http://schemas.microsoft.com/office/powerpoint/2010/main" val="362248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當 </a:t>
            </a:r>
            <a:r>
              <a:rPr lang="en-US" altLang="zh-TW" dirty="0"/>
              <a:t>IP </a:t>
            </a:r>
            <a:r>
              <a:rPr lang="zh-TW" altLang="en-US" dirty="0"/>
              <a:t>封包的發送者和接收者位於不同網路時，乙太網路資料鏈結訊框不能直接發送到目的主機，因為在發送者的網路中無法直接到達該主機。必須將乙太網路訊框發送到稱為路由器或預設閘道的另一</a:t>
            </a:r>
            <a:r>
              <a:rPr lang="zh-TW" altLang="en-US" dirty="0" smtClean="0"/>
              <a:t>裝置</a:t>
            </a:r>
            <a:endParaRPr lang="en-US" altLang="zh-TW" dirty="0" smtClean="0"/>
          </a:p>
          <a:p>
            <a:r>
              <a:rPr lang="zh-TW" altLang="en-US" dirty="0"/>
              <a:t>每個裝置透過其 </a:t>
            </a:r>
            <a:r>
              <a:rPr lang="en-US" altLang="zh-TW" dirty="0"/>
              <a:t>TCP/IP </a:t>
            </a:r>
            <a:r>
              <a:rPr lang="zh-TW" altLang="en-US" dirty="0"/>
              <a:t>設定中設定的預設閘道位址獲取路由器的 </a:t>
            </a:r>
            <a:r>
              <a:rPr lang="en-US" altLang="zh-TW" dirty="0"/>
              <a:t>IP </a:t>
            </a:r>
            <a:r>
              <a:rPr lang="zh-TW" altLang="en-US" dirty="0"/>
              <a:t>位</a:t>
            </a:r>
            <a:r>
              <a:rPr lang="zh-TW" altLang="en-US" dirty="0" smtClean="0"/>
              <a:t>址</a:t>
            </a:r>
            <a:endParaRPr lang="en-US" altLang="zh-TW" dirty="0" smtClean="0"/>
          </a:p>
          <a:p>
            <a:r>
              <a:rPr lang="zh-TW" altLang="en-US" dirty="0" smtClean="0"/>
              <a:t>預設</a:t>
            </a:r>
            <a:r>
              <a:rPr lang="zh-TW" altLang="en-US" dirty="0"/>
              <a:t>閘道位址是在本地網路與來源裝置連線之路由器介面的位址。本地網路上的所有裝置都使用預設閘道位址發送訊息到路由</a:t>
            </a:r>
            <a:r>
              <a:rPr lang="zh-TW" altLang="en-US" dirty="0" smtClean="0"/>
              <a:t>器</a:t>
            </a:r>
            <a:endParaRPr lang="en-US" altLang="zh-TW" dirty="0" smtClean="0"/>
          </a:p>
          <a:p>
            <a:r>
              <a:rPr lang="zh-TW" altLang="en-US" dirty="0" smtClean="0"/>
              <a:t>當</a:t>
            </a:r>
            <a:r>
              <a:rPr lang="zh-TW" altLang="en-US" dirty="0"/>
              <a:t>主機知道預設閘道的 </a:t>
            </a:r>
            <a:r>
              <a:rPr lang="en-US" altLang="zh-TW" dirty="0"/>
              <a:t>IP </a:t>
            </a:r>
            <a:r>
              <a:rPr lang="zh-TW" altLang="en-US" dirty="0"/>
              <a:t>位址之後，便可以使用 </a:t>
            </a:r>
            <a:r>
              <a:rPr lang="en-US" altLang="zh-TW" dirty="0"/>
              <a:t>ARP </a:t>
            </a:r>
            <a:r>
              <a:rPr lang="zh-TW" altLang="en-US" dirty="0"/>
              <a:t>確定該預設閘道的 </a:t>
            </a:r>
            <a:r>
              <a:rPr lang="en-US" altLang="zh-TW" dirty="0"/>
              <a:t>MAC </a:t>
            </a:r>
            <a:r>
              <a:rPr lang="zh-TW" altLang="en-US" dirty="0"/>
              <a:t>位址。然後將預設閘道的 </a:t>
            </a:r>
            <a:r>
              <a:rPr lang="en-US" altLang="zh-TW" dirty="0"/>
              <a:t>MAC </a:t>
            </a:r>
            <a:r>
              <a:rPr lang="zh-TW" altLang="en-US" dirty="0"/>
              <a:t>位址放入訊框中</a:t>
            </a:r>
          </a:p>
        </p:txBody>
      </p:sp>
      <p:sp>
        <p:nvSpPr>
          <p:cNvPr id="3" name="標題 2"/>
          <p:cNvSpPr>
            <a:spLocks noGrp="1"/>
          </p:cNvSpPr>
          <p:nvPr>
            <p:ph type="title"/>
          </p:nvPr>
        </p:nvSpPr>
        <p:spPr/>
        <p:txBody>
          <a:bodyPr>
            <a:normAutofit/>
          </a:bodyPr>
          <a:lstStyle/>
          <a:p>
            <a:r>
              <a:rPr lang="zh-TW" altLang="en-US" dirty="0"/>
              <a:t>與遠端網路中的裝置</a:t>
            </a:r>
            <a:r>
              <a:rPr lang="zh-TW" altLang="en-US" dirty="0" smtClean="0"/>
              <a:t>通訊</a:t>
            </a:r>
            <a:endParaRPr lang="zh-TW" altLang="en-US" dirty="0"/>
          </a:p>
        </p:txBody>
      </p:sp>
    </p:spTree>
    <p:extLst>
      <p:ext uri="{BB962C8B-B14F-4D97-AF65-F5344CB8AC3E}">
        <p14:creationId xmlns:p14="http://schemas.microsoft.com/office/powerpoint/2010/main" val="1841652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與遠端網路中的裝置</a:t>
            </a:r>
            <a:r>
              <a:rPr lang="zh-TW" altLang="en-US" dirty="0" smtClean="0"/>
              <a:t>通訊</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2504786589"/>
              </p:ext>
            </p:extLst>
          </p:nvPr>
        </p:nvGraphicFramePr>
        <p:xfrm>
          <a:off x="981626" y="1246239"/>
          <a:ext cx="7085012" cy="4572000"/>
        </p:xfrm>
        <a:graphic>
          <a:graphicData uri="http://schemas.openxmlformats.org/presentationml/2006/ole">
            <mc:AlternateContent xmlns:mc="http://schemas.openxmlformats.org/markup-compatibility/2006">
              <mc:Choice xmlns:v="urn:schemas-microsoft-com:vml" Requires="v">
                <p:oleObj spid="_x0000_s162823" r:id="rId3" imgW="7085520" imgH="4571280" progId="">
                  <p:embed/>
                </p:oleObj>
              </mc:Choice>
              <mc:Fallback>
                <p:oleObj r:id="rId3" imgW="7085520" imgH="4571280" progId="">
                  <p:embed/>
                  <p:pic>
                    <p:nvPicPr>
                      <p:cNvPr id="0" name=""/>
                      <p:cNvPicPr/>
                      <p:nvPr/>
                    </p:nvPicPr>
                    <p:blipFill>
                      <a:blip r:embed="rId4"/>
                      <a:stretch>
                        <a:fillRect/>
                      </a:stretch>
                    </p:blipFill>
                    <p:spPr>
                      <a:xfrm>
                        <a:off x="981626" y="1246239"/>
                        <a:ext cx="7085012" cy="4572000"/>
                      </a:xfrm>
                      <a:prstGeom prst="rect">
                        <a:avLst/>
                      </a:prstGeom>
                    </p:spPr>
                  </p:pic>
                </p:oleObj>
              </mc:Fallback>
            </mc:AlternateContent>
          </a:graphicData>
        </a:graphic>
      </p:graphicFrame>
    </p:spTree>
    <p:extLst>
      <p:ext uri="{BB962C8B-B14F-4D97-AF65-F5344CB8AC3E}">
        <p14:creationId xmlns:p14="http://schemas.microsoft.com/office/powerpoint/2010/main" val="71447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Packet </a:t>
            </a:r>
            <a:r>
              <a:rPr lang="en-US" altLang="zh-TW" dirty="0" smtClean="0"/>
              <a:t>Tracer 3.3.3.3</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4236616892"/>
              </p:ext>
            </p:extLst>
          </p:nvPr>
        </p:nvGraphicFramePr>
        <p:xfrm>
          <a:off x="1000676" y="1025576"/>
          <a:ext cx="7046912" cy="5014912"/>
        </p:xfrm>
        <a:graphic>
          <a:graphicData uri="http://schemas.openxmlformats.org/presentationml/2006/ole">
            <mc:AlternateContent xmlns:mc="http://schemas.openxmlformats.org/markup-compatibility/2006">
              <mc:Choice xmlns:v="urn:schemas-microsoft-com:vml" Requires="v">
                <p:oleObj spid="_x0000_s163847" r:id="rId3" imgW="7047360" imgH="5015520" progId="">
                  <p:embed/>
                </p:oleObj>
              </mc:Choice>
              <mc:Fallback>
                <p:oleObj r:id="rId3" imgW="7047360" imgH="5015520" progId="">
                  <p:embed/>
                  <p:pic>
                    <p:nvPicPr>
                      <p:cNvPr id="0" name=""/>
                      <p:cNvPicPr/>
                      <p:nvPr/>
                    </p:nvPicPr>
                    <p:blipFill>
                      <a:blip r:embed="rId4"/>
                      <a:stretch>
                        <a:fillRect/>
                      </a:stretch>
                    </p:blipFill>
                    <p:spPr>
                      <a:xfrm>
                        <a:off x="1000676" y="1025576"/>
                        <a:ext cx="7046912" cy="5014912"/>
                      </a:xfrm>
                      <a:prstGeom prst="rect">
                        <a:avLst/>
                      </a:prstGeom>
                    </p:spPr>
                  </p:pic>
                </p:oleObj>
              </mc:Fallback>
            </mc:AlternateContent>
          </a:graphicData>
        </a:graphic>
      </p:graphicFrame>
    </p:spTree>
    <p:extLst>
      <p:ext uri="{BB962C8B-B14F-4D97-AF65-F5344CB8AC3E}">
        <p14:creationId xmlns:p14="http://schemas.microsoft.com/office/powerpoint/2010/main" val="571084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smtClean="0"/>
              <a:t>在本實驗中，你需要完成以下目標： </a:t>
            </a:r>
          </a:p>
          <a:p>
            <a:pPr lvl="1"/>
            <a:r>
              <a:rPr lang="zh-TW" altLang="en-US" dirty="0" smtClean="0"/>
              <a:t>第 </a:t>
            </a:r>
            <a:r>
              <a:rPr lang="en-US" altLang="zh-TW" dirty="0" smtClean="0"/>
              <a:t>1 </a:t>
            </a:r>
            <a:r>
              <a:rPr lang="zh-TW" altLang="en-US" dirty="0" smtClean="0"/>
              <a:t>部分：下載並安裝 </a:t>
            </a:r>
            <a:r>
              <a:rPr lang="en-US" altLang="zh-TW" dirty="0" smtClean="0"/>
              <a:t>Wireshark </a:t>
            </a:r>
          </a:p>
          <a:p>
            <a:pPr lvl="1"/>
            <a:r>
              <a:rPr lang="zh-TW" altLang="en-US" dirty="0" smtClean="0"/>
              <a:t>第 </a:t>
            </a:r>
            <a:r>
              <a:rPr lang="en-US" altLang="zh-TW" dirty="0" smtClean="0"/>
              <a:t>2 </a:t>
            </a:r>
            <a:r>
              <a:rPr lang="zh-TW" altLang="en-US" dirty="0" smtClean="0"/>
              <a:t>部分：在 </a:t>
            </a:r>
            <a:r>
              <a:rPr lang="en-US" altLang="zh-TW" dirty="0" smtClean="0"/>
              <a:t>Wireshark </a:t>
            </a:r>
            <a:r>
              <a:rPr lang="zh-TW" altLang="en-US" dirty="0" smtClean="0"/>
              <a:t>中擷取和分析本地 </a:t>
            </a:r>
            <a:r>
              <a:rPr lang="en-US" altLang="zh-TW" dirty="0" smtClean="0"/>
              <a:t>ICMP </a:t>
            </a:r>
            <a:r>
              <a:rPr lang="zh-TW" altLang="en-US" dirty="0" smtClean="0"/>
              <a:t>資料 </a:t>
            </a:r>
          </a:p>
          <a:p>
            <a:pPr lvl="1"/>
            <a:r>
              <a:rPr lang="zh-TW" altLang="en-US" dirty="0" smtClean="0"/>
              <a:t>第 </a:t>
            </a:r>
            <a:r>
              <a:rPr lang="en-US" altLang="zh-TW" dirty="0" smtClean="0"/>
              <a:t>3 </a:t>
            </a:r>
            <a:r>
              <a:rPr lang="zh-TW" altLang="en-US" dirty="0" smtClean="0"/>
              <a:t>部分：在 </a:t>
            </a:r>
            <a:r>
              <a:rPr lang="en-US" altLang="zh-TW" dirty="0" smtClean="0"/>
              <a:t>Wireshark </a:t>
            </a:r>
            <a:r>
              <a:rPr lang="zh-TW" altLang="en-US" dirty="0" smtClean="0"/>
              <a:t>中擷取和分析遠端 </a:t>
            </a:r>
            <a:r>
              <a:rPr lang="en-US" altLang="zh-TW" dirty="0" smtClean="0"/>
              <a:t>ICMP </a:t>
            </a:r>
            <a:r>
              <a:rPr lang="zh-TW" altLang="en-US" dirty="0" smtClean="0"/>
              <a:t>資料 </a:t>
            </a:r>
          </a:p>
          <a:p>
            <a:endParaRPr lang="zh-TW" altLang="en-US" dirty="0"/>
          </a:p>
        </p:txBody>
      </p:sp>
      <p:sp>
        <p:nvSpPr>
          <p:cNvPr id="3" name="標題 2"/>
          <p:cNvSpPr>
            <a:spLocks noGrp="1"/>
          </p:cNvSpPr>
          <p:nvPr>
            <p:ph type="title"/>
          </p:nvPr>
        </p:nvSpPr>
        <p:spPr/>
        <p:txBody>
          <a:bodyPr/>
          <a:lstStyle/>
          <a:p>
            <a:r>
              <a:rPr lang="zh-TW" altLang="en-US" smtClean="0"/>
              <a:t>實驗 </a:t>
            </a:r>
            <a:r>
              <a:rPr lang="en-US" altLang="zh-TW" smtClean="0"/>
              <a:t>3.3.3.4</a:t>
            </a:r>
            <a:endParaRPr lang="zh-TW" altLang="en-US" dirty="0"/>
          </a:p>
        </p:txBody>
      </p:sp>
      <p:graphicFrame>
        <p:nvGraphicFramePr>
          <p:cNvPr id="6" name="物件 5"/>
          <p:cNvGraphicFramePr>
            <a:graphicFrameLocks noChangeAspect="1"/>
          </p:cNvGraphicFramePr>
          <p:nvPr>
            <p:extLst>
              <p:ext uri="{D42A27DB-BD31-4B8C-83A1-F6EECF244321}">
                <p14:modId xmlns:p14="http://schemas.microsoft.com/office/powerpoint/2010/main" val="1346216543"/>
              </p:ext>
            </p:extLst>
          </p:nvPr>
        </p:nvGraphicFramePr>
        <p:xfrm>
          <a:off x="1876873" y="2384396"/>
          <a:ext cx="5294517" cy="3628234"/>
        </p:xfrm>
        <a:graphic>
          <a:graphicData uri="http://schemas.openxmlformats.org/presentationml/2006/ole">
            <mc:AlternateContent xmlns:mc="http://schemas.openxmlformats.org/markup-compatibility/2006">
              <mc:Choice xmlns:v="urn:schemas-microsoft-com:vml" Requires="v">
                <p:oleObj spid="_x0000_s164871" r:id="rId3" imgW="7022160" imgH="4812480" progId="">
                  <p:embed/>
                </p:oleObj>
              </mc:Choice>
              <mc:Fallback>
                <p:oleObj r:id="rId3" imgW="7022160" imgH="4812480" progId="">
                  <p:embed/>
                  <p:pic>
                    <p:nvPicPr>
                      <p:cNvPr id="0" name=""/>
                      <p:cNvPicPr/>
                      <p:nvPr/>
                    </p:nvPicPr>
                    <p:blipFill>
                      <a:blip r:embed="rId4"/>
                      <a:stretch>
                        <a:fillRect/>
                      </a:stretch>
                    </p:blipFill>
                    <p:spPr>
                      <a:xfrm>
                        <a:off x="1876873" y="2384396"/>
                        <a:ext cx="5294517" cy="3628234"/>
                      </a:xfrm>
                      <a:prstGeom prst="rect">
                        <a:avLst/>
                      </a:prstGeom>
                    </p:spPr>
                  </p:pic>
                </p:oleObj>
              </mc:Fallback>
            </mc:AlternateContent>
          </a:graphicData>
        </a:graphic>
      </p:graphicFrame>
    </p:spTree>
    <p:extLst>
      <p:ext uri="{BB962C8B-B14F-4D97-AF65-F5344CB8AC3E}">
        <p14:creationId xmlns:p14="http://schemas.microsoft.com/office/powerpoint/2010/main" val="2265201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en-US" altLang="zh-TW" dirty="0" smtClean="0"/>
              <a:t>3.4 </a:t>
            </a:r>
            <a:br>
              <a:rPr lang="en-US" altLang="zh-TW" dirty="0" smtClean="0"/>
            </a:br>
            <a:r>
              <a:rPr lang="zh-TW" altLang="en-US" dirty="0" smtClean="0"/>
              <a:t>摘要</a:t>
            </a:r>
            <a:endParaRPr lang="en-US" altLang="zh-TW" dirty="0" smtClean="0"/>
          </a:p>
        </p:txBody>
      </p:sp>
    </p:spTree>
    <p:extLst>
      <p:ext uri="{BB962C8B-B14F-4D97-AF65-F5344CB8AC3E}">
        <p14:creationId xmlns:p14="http://schemas.microsoft.com/office/powerpoint/2010/main" val="387927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確保執行正常！</a:t>
            </a:r>
          </a:p>
        </p:txBody>
      </p:sp>
      <p:graphicFrame>
        <p:nvGraphicFramePr>
          <p:cNvPr id="3" name="物件 2"/>
          <p:cNvGraphicFramePr>
            <a:graphicFrameLocks noChangeAspect="1"/>
          </p:cNvGraphicFramePr>
          <p:nvPr>
            <p:extLst>
              <p:ext uri="{D42A27DB-BD31-4B8C-83A1-F6EECF244321}">
                <p14:modId xmlns:p14="http://schemas.microsoft.com/office/powerpoint/2010/main" val="1279958015"/>
              </p:ext>
            </p:extLst>
          </p:nvPr>
        </p:nvGraphicFramePr>
        <p:xfrm>
          <a:off x="1468771" y="1002890"/>
          <a:ext cx="6110722" cy="5174635"/>
        </p:xfrm>
        <a:graphic>
          <a:graphicData uri="http://schemas.openxmlformats.org/presentationml/2006/ole">
            <mc:AlternateContent xmlns:mc="http://schemas.openxmlformats.org/markup-compatibility/2006">
              <mc:Choice xmlns:v="urn:schemas-microsoft-com:vml" Requires="v">
                <p:oleObj spid="_x0000_s112702" r:id="rId3" imgW="7047360" imgH="5968080" progId="">
                  <p:embed/>
                </p:oleObj>
              </mc:Choice>
              <mc:Fallback>
                <p:oleObj r:id="rId3" imgW="7047360" imgH="5968080" progId="">
                  <p:embed/>
                  <p:pic>
                    <p:nvPicPr>
                      <p:cNvPr id="0" name=""/>
                      <p:cNvPicPr/>
                      <p:nvPr/>
                    </p:nvPicPr>
                    <p:blipFill>
                      <a:blip r:embed="rId4"/>
                      <a:stretch>
                        <a:fillRect/>
                      </a:stretch>
                    </p:blipFill>
                    <p:spPr>
                      <a:xfrm>
                        <a:off x="1468771" y="1002890"/>
                        <a:ext cx="6110722" cy="5174635"/>
                      </a:xfrm>
                      <a:prstGeom prst="rect">
                        <a:avLst/>
                      </a:prstGeom>
                    </p:spPr>
                  </p:pic>
                </p:oleObj>
              </mc:Fallback>
            </mc:AlternateContent>
          </a:graphicData>
        </a:graphic>
      </p:graphicFrame>
    </p:spTree>
    <p:extLst>
      <p:ext uri="{BB962C8B-B14F-4D97-AF65-F5344CB8AC3E}">
        <p14:creationId xmlns:p14="http://schemas.microsoft.com/office/powerpoint/2010/main" val="1194780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摘要</a:t>
            </a:r>
            <a:endParaRPr lang="zh-TW" altLang="en-US" dirty="0"/>
          </a:p>
        </p:txBody>
      </p:sp>
      <p:graphicFrame>
        <p:nvGraphicFramePr>
          <p:cNvPr id="3" name="物件 2"/>
          <p:cNvGraphicFramePr>
            <a:graphicFrameLocks noChangeAspect="1"/>
          </p:cNvGraphicFramePr>
          <p:nvPr>
            <p:extLst>
              <p:ext uri="{D42A27DB-BD31-4B8C-83A1-F6EECF244321}">
                <p14:modId xmlns:p14="http://schemas.microsoft.com/office/powerpoint/2010/main" val="4254955633"/>
              </p:ext>
            </p:extLst>
          </p:nvPr>
        </p:nvGraphicFramePr>
        <p:xfrm>
          <a:off x="1879600" y="674688"/>
          <a:ext cx="5383213" cy="5510212"/>
        </p:xfrm>
        <a:graphic>
          <a:graphicData uri="http://schemas.openxmlformats.org/presentationml/2006/ole">
            <mc:AlternateContent xmlns:mc="http://schemas.openxmlformats.org/markup-compatibility/2006">
              <mc:Choice xmlns:v="urn:schemas-microsoft-com:vml" Requires="v">
                <p:oleObj spid="_x0000_s113726" r:id="rId3" imgW="5383800" imgH="5510880" progId="">
                  <p:embed/>
                </p:oleObj>
              </mc:Choice>
              <mc:Fallback>
                <p:oleObj r:id="rId3" imgW="5383800" imgH="5510880" progId="">
                  <p:embed/>
                  <p:pic>
                    <p:nvPicPr>
                      <p:cNvPr id="0" name=""/>
                      <p:cNvPicPr/>
                      <p:nvPr/>
                    </p:nvPicPr>
                    <p:blipFill>
                      <a:blip r:embed="rId4"/>
                      <a:stretch>
                        <a:fillRect/>
                      </a:stretch>
                    </p:blipFill>
                    <p:spPr>
                      <a:xfrm>
                        <a:off x="1879600" y="674688"/>
                        <a:ext cx="5383213" cy="5510212"/>
                      </a:xfrm>
                      <a:prstGeom prst="rect">
                        <a:avLst/>
                      </a:prstGeom>
                    </p:spPr>
                  </p:pic>
                </p:oleObj>
              </mc:Fallback>
            </mc:AlternateContent>
          </a:graphicData>
        </a:graphic>
      </p:graphicFrame>
    </p:spTree>
    <p:extLst>
      <p:ext uri="{BB962C8B-B14F-4D97-AF65-F5344CB8AC3E}">
        <p14:creationId xmlns:p14="http://schemas.microsoft.com/office/powerpoint/2010/main" val="2136765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p:cNvGrpSpPr>
            <a:grpSpLocks/>
          </p:cNvGrpSpPr>
          <p:nvPr/>
        </p:nvGrpSpPr>
        <p:grpSpPr bwMode="auto">
          <a:xfrm>
            <a:off x="0" y="0"/>
            <a:ext cx="9144000" cy="4383088"/>
            <a:chOff x="0" y="0"/>
            <a:chExt cx="5760" cy="2761"/>
          </a:xfrm>
        </p:grpSpPr>
        <p:grpSp>
          <p:nvGrpSpPr>
            <p:cNvPr id="28675" name="Group 3"/>
            <p:cNvGrpSpPr>
              <a:grpSpLocks/>
            </p:cNvGrpSpPr>
            <p:nvPr/>
          </p:nvGrpSpPr>
          <p:grpSpPr bwMode="auto">
            <a:xfrm>
              <a:off x="1727" y="1485"/>
              <a:ext cx="2400" cy="1276"/>
              <a:chOff x="3272" y="1316"/>
              <a:chExt cx="1889" cy="1002"/>
            </a:xfrm>
          </p:grpSpPr>
          <p:sp>
            <p:nvSpPr>
              <p:cNvPr id="28677" name="AutoShape 4"/>
              <p:cNvSpPr>
                <a:spLocks noChangeAspect="1" noChangeArrowheads="1" noTextEdit="1"/>
              </p:cNvSpPr>
              <p:nvPr/>
            </p:nvSpPr>
            <p:spPr bwMode="auto">
              <a:xfrm>
                <a:off x="3272" y="1316"/>
                <a:ext cx="1889" cy="1002"/>
              </a:xfrm>
              <a:prstGeom prst="rect">
                <a:avLst/>
              </a:prstGeom>
              <a:noFill/>
              <a:ln w="9525">
                <a:noFill/>
                <a:miter lim="800000"/>
                <a:headEnd/>
                <a:tailEnd/>
              </a:ln>
            </p:spPr>
            <p:txBody>
              <a:bodyPr/>
              <a:lstStyle/>
              <a:p>
                <a:endParaRPr lang="zh-TW" altLang="en-US"/>
              </a:p>
            </p:txBody>
          </p:sp>
          <p:sp>
            <p:nvSpPr>
              <p:cNvPr id="28678" name="Rectangle 5"/>
              <p:cNvSpPr>
                <a:spLocks noChangeArrowheads="1"/>
              </p:cNvSpPr>
              <p:nvPr/>
            </p:nvSpPr>
            <p:spPr bwMode="auto">
              <a:xfrm>
                <a:off x="3803" y="1980"/>
                <a:ext cx="86" cy="325"/>
              </a:xfrm>
              <a:prstGeom prst="rect">
                <a:avLst/>
              </a:prstGeom>
              <a:solidFill>
                <a:srgbClr val="B21A1A"/>
              </a:solidFill>
              <a:ln w="9525">
                <a:noFill/>
                <a:miter lim="800000"/>
                <a:headEnd/>
                <a:tailEnd/>
              </a:ln>
            </p:spPr>
            <p:txBody>
              <a:bodyPr/>
              <a:lstStyle/>
              <a:p>
                <a:endParaRPr lang="zh-TW" altLang="en-US">
                  <a:ea typeface="新細明體" pitchFamily="18" charset="-120"/>
                </a:endParaRPr>
              </a:p>
            </p:txBody>
          </p:sp>
          <p:sp>
            <p:nvSpPr>
              <p:cNvPr id="28679" name="Freeform 6"/>
              <p:cNvSpPr>
                <a:spLocks/>
              </p:cNvSpPr>
              <p:nvPr/>
            </p:nvSpPr>
            <p:spPr bwMode="auto">
              <a:xfrm>
                <a:off x="4304" y="1971"/>
                <a:ext cx="249" cy="343"/>
              </a:xfrm>
              <a:custGeom>
                <a:avLst/>
                <a:gdLst>
                  <a:gd name="T0" fmla="*/ 2147483647 w 58"/>
                  <a:gd name="T1" fmla="*/ 2147483647 h 80"/>
                  <a:gd name="T2" fmla="*/ 2147483647 w 58"/>
                  <a:gd name="T3" fmla="*/ 2147483647 h 80"/>
                  <a:gd name="T4" fmla="*/ 2147483647 w 58"/>
                  <a:gd name="T5" fmla="*/ 2147483647 h 80"/>
                  <a:gd name="T6" fmla="*/ 2147483647 w 58"/>
                  <a:gd name="T7" fmla="*/ 2147483647 h 80"/>
                  <a:gd name="T8" fmla="*/ 2147483647 w 58"/>
                  <a:gd name="T9" fmla="*/ 2147483647 h 80"/>
                  <a:gd name="T10" fmla="*/ 2147483647 w 58"/>
                  <a:gd name="T11" fmla="*/ 2147483647 h 80"/>
                  <a:gd name="T12" fmla="*/ 2147483647 w 58"/>
                  <a:gd name="T13" fmla="*/ 2147483647 h 80"/>
                  <a:gd name="T14" fmla="*/ 0 w 58"/>
                  <a:gd name="T15" fmla="*/ 2147483647 h 80"/>
                  <a:gd name="T16" fmla="*/ 2147483647 w 58"/>
                  <a:gd name="T17" fmla="*/ 0 h 80"/>
                  <a:gd name="T18" fmla="*/ 2147483647 w 58"/>
                  <a:gd name="T19" fmla="*/ 503797796 h 80"/>
                  <a:gd name="T20" fmla="*/ 2147483647 w 58"/>
                  <a:gd name="T21" fmla="*/ 2147483647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80"/>
                  <a:gd name="T35" fmla="*/ 58 w 58"/>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B21A1A"/>
              </a:solidFill>
              <a:ln w="9525">
                <a:noFill/>
                <a:round/>
                <a:headEnd/>
                <a:tailEnd/>
              </a:ln>
            </p:spPr>
            <p:txBody>
              <a:bodyPr/>
              <a:lstStyle/>
              <a:p>
                <a:endParaRPr lang="zh-TW" altLang="en-US"/>
              </a:p>
            </p:txBody>
          </p:sp>
          <p:sp>
            <p:nvSpPr>
              <p:cNvPr id="28680" name="Freeform 7"/>
              <p:cNvSpPr>
                <a:spLocks/>
              </p:cNvSpPr>
              <p:nvPr/>
            </p:nvSpPr>
            <p:spPr bwMode="auto">
              <a:xfrm>
                <a:off x="3443" y="1971"/>
                <a:ext cx="249" cy="343"/>
              </a:xfrm>
              <a:custGeom>
                <a:avLst/>
                <a:gdLst>
                  <a:gd name="T0" fmla="*/ 2147483647 w 58"/>
                  <a:gd name="T1" fmla="*/ 2147483647 h 80"/>
                  <a:gd name="T2" fmla="*/ 2147483647 w 58"/>
                  <a:gd name="T3" fmla="*/ 2147483647 h 80"/>
                  <a:gd name="T4" fmla="*/ 2147483647 w 58"/>
                  <a:gd name="T5" fmla="*/ 2147483647 h 80"/>
                  <a:gd name="T6" fmla="*/ 2147483647 w 58"/>
                  <a:gd name="T7" fmla="*/ 2147483647 h 80"/>
                  <a:gd name="T8" fmla="*/ 2147483647 w 58"/>
                  <a:gd name="T9" fmla="*/ 2147483647 h 80"/>
                  <a:gd name="T10" fmla="*/ 2147483647 w 58"/>
                  <a:gd name="T11" fmla="*/ 2147483647 h 80"/>
                  <a:gd name="T12" fmla="*/ 2147483647 w 58"/>
                  <a:gd name="T13" fmla="*/ 2147483647 h 80"/>
                  <a:gd name="T14" fmla="*/ 0 w 58"/>
                  <a:gd name="T15" fmla="*/ 2147483647 h 80"/>
                  <a:gd name="T16" fmla="*/ 2147483647 w 58"/>
                  <a:gd name="T17" fmla="*/ 0 h 80"/>
                  <a:gd name="T18" fmla="*/ 2147483647 w 58"/>
                  <a:gd name="T19" fmla="*/ 503797796 h 80"/>
                  <a:gd name="T20" fmla="*/ 2147483647 w 58"/>
                  <a:gd name="T21" fmla="*/ 2147483647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80"/>
                  <a:gd name="T35" fmla="*/ 58 w 58"/>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B21A1A"/>
              </a:solidFill>
              <a:ln w="9525">
                <a:noFill/>
                <a:round/>
                <a:headEnd/>
                <a:tailEnd/>
              </a:ln>
            </p:spPr>
            <p:txBody>
              <a:bodyPr/>
              <a:lstStyle/>
              <a:p>
                <a:endParaRPr lang="zh-TW" altLang="en-US"/>
              </a:p>
            </p:txBody>
          </p:sp>
          <p:sp>
            <p:nvSpPr>
              <p:cNvPr id="28681" name="Freeform 8"/>
              <p:cNvSpPr>
                <a:spLocks noEditPoints="1"/>
              </p:cNvSpPr>
              <p:nvPr/>
            </p:nvSpPr>
            <p:spPr bwMode="auto">
              <a:xfrm>
                <a:off x="4643" y="1971"/>
                <a:ext cx="342" cy="343"/>
              </a:xfrm>
              <a:custGeom>
                <a:avLst/>
                <a:gdLst>
                  <a:gd name="T0" fmla="*/ 2147483647 w 80"/>
                  <a:gd name="T1" fmla="*/ 2147483647 h 80"/>
                  <a:gd name="T2" fmla="*/ 2147483647 w 80"/>
                  <a:gd name="T3" fmla="*/ 2147483647 h 80"/>
                  <a:gd name="T4" fmla="*/ 0 w 80"/>
                  <a:gd name="T5" fmla="*/ 2147483647 h 80"/>
                  <a:gd name="T6" fmla="*/ 2147483647 w 80"/>
                  <a:gd name="T7" fmla="*/ 0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0"/>
                  <a:gd name="T31" fmla="*/ 0 h 80"/>
                  <a:gd name="T32" fmla="*/ 80 w 80"/>
                  <a:gd name="T33" fmla="*/ 80 h 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B21A1A"/>
              </a:solidFill>
              <a:ln w="9525">
                <a:noFill/>
                <a:round/>
                <a:headEnd/>
                <a:tailEnd/>
              </a:ln>
            </p:spPr>
            <p:txBody>
              <a:bodyPr/>
              <a:lstStyle/>
              <a:p>
                <a:endParaRPr lang="zh-TW" altLang="en-US"/>
              </a:p>
            </p:txBody>
          </p:sp>
          <p:sp>
            <p:nvSpPr>
              <p:cNvPr id="28682" name="Freeform 9"/>
              <p:cNvSpPr>
                <a:spLocks/>
              </p:cNvSpPr>
              <p:nvPr/>
            </p:nvSpPr>
            <p:spPr bwMode="auto">
              <a:xfrm>
                <a:off x="4000" y="1971"/>
                <a:ext cx="223" cy="343"/>
              </a:xfrm>
              <a:custGeom>
                <a:avLst/>
                <a:gdLst>
                  <a:gd name="T0" fmla="*/ 2147483647 w 52"/>
                  <a:gd name="T1" fmla="*/ 2147483647 h 80"/>
                  <a:gd name="T2" fmla="*/ 2147483647 w 52"/>
                  <a:gd name="T3" fmla="*/ 2147483647 h 80"/>
                  <a:gd name="T4" fmla="*/ 2147483647 w 52"/>
                  <a:gd name="T5" fmla="*/ 2147483647 h 80"/>
                  <a:gd name="T6" fmla="*/ 2147483647 w 52"/>
                  <a:gd name="T7" fmla="*/ 2147483647 h 80"/>
                  <a:gd name="T8" fmla="*/ 2147483647 w 52"/>
                  <a:gd name="T9" fmla="*/ 2147483647 h 80"/>
                  <a:gd name="T10" fmla="*/ 2147483647 w 52"/>
                  <a:gd name="T11" fmla="*/ 2147483647 h 80"/>
                  <a:gd name="T12" fmla="*/ 2147483647 w 52"/>
                  <a:gd name="T13" fmla="*/ 2147483647 h 80"/>
                  <a:gd name="T14" fmla="*/ 0 w 52"/>
                  <a:gd name="T15" fmla="*/ 2147483647 h 80"/>
                  <a:gd name="T16" fmla="*/ 0 w 52"/>
                  <a:gd name="T17" fmla="*/ 2147483647 h 80"/>
                  <a:gd name="T18" fmla="*/ 2147483647 w 52"/>
                  <a:gd name="T19" fmla="*/ 2147483647 h 80"/>
                  <a:gd name="T20" fmla="*/ 2147483647 w 52"/>
                  <a:gd name="T21" fmla="*/ 2147483647 h 80"/>
                  <a:gd name="T22" fmla="*/ 2147483647 w 52"/>
                  <a:gd name="T23" fmla="*/ 2147483647 h 80"/>
                  <a:gd name="T24" fmla="*/ 2147483647 w 52"/>
                  <a:gd name="T25" fmla="*/ 2147483647 h 80"/>
                  <a:gd name="T26" fmla="*/ 0 w 52"/>
                  <a:gd name="T27" fmla="*/ 2147483647 h 80"/>
                  <a:gd name="T28" fmla="*/ 2147483647 w 52"/>
                  <a:gd name="T29" fmla="*/ 0 h 80"/>
                  <a:gd name="T30" fmla="*/ 2147483647 w 52"/>
                  <a:gd name="T31" fmla="*/ 503797796 h 80"/>
                  <a:gd name="T32" fmla="*/ 2147483647 w 52"/>
                  <a:gd name="T33" fmla="*/ 2147483647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80"/>
                  <a:gd name="T53" fmla="*/ 52 w 52"/>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B21A1A"/>
              </a:solidFill>
              <a:ln w="9525">
                <a:noFill/>
                <a:round/>
                <a:headEnd/>
                <a:tailEnd/>
              </a:ln>
            </p:spPr>
            <p:txBody>
              <a:bodyPr/>
              <a:lstStyle/>
              <a:p>
                <a:endParaRPr lang="zh-TW" altLang="en-US"/>
              </a:p>
            </p:txBody>
          </p:sp>
          <p:sp>
            <p:nvSpPr>
              <p:cNvPr id="28683" name="Freeform 10"/>
              <p:cNvSpPr>
                <a:spLocks/>
              </p:cNvSpPr>
              <p:nvPr/>
            </p:nvSpPr>
            <p:spPr bwMode="auto">
              <a:xfrm>
                <a:off x="3272" y="1586"/>
                <a:ext cx="81" cy="167"/>
              </a:xfrm>
              <a:custGeom>
                <a:avLst/>
                <a:gdLst>
                  <a:gd name="T0" fmla="*/ 2147483647 w 19"/>
                  <a:gd name="T1" fmla="*/ 1633136175 h 39"/>
                  <a:gd name="T2" fmla="*/ 1546579206 w 19"/>
                  <a:gd name="T3" fmla="*/ 0 h 39"/>
                  <a:gd name="T4" fmla="*/ 0 w 19"/>
                  <a:gd name="T5" fmla="*/ 1633136175 h 39"/>
                  <a:gd name="T6" fmla="*/ 0 w 19"/>
                  <a:gd name="T7" fmla="*/ 2147483647 h 39"/>
                  <a:gd name="T8" fmla="*/ 1546579206 w 19"/>
                  <a:gd name="T9" fmla="*/ 2147483647 h 39"/>
                  <a:gd name="T10" fmla="*/ 2147483647 w 19"/>
                  <a:gd name="T11" fmla="*/ 2147483647 h 39"/>
                  <a:gd name="T12" fmla="*/ 2147483647 w 19"/>
                  <a:gd name="T13" fmla="*/ 1633136175 h 39"/>
                  <a:gd name="T14" fmla="*/ 0 60000 65536"/>
                  <a:gd name="T15" fmla="*/ 0 60000 65536"/>
                  <a:gd name="T16" fmla="*/ 0 60000 65536"/>
                  <a:gd name="T17" fmla="*/ 0 60000 65536"/>
                  <a:gd name="T18" fmla="*/ 0 60000 65536"/>
                  <a:gd name="T19" fmla="*/ 0 60000 65536"/>
                  <a:gd name="T20" fmla="*/ 0 60000 65536"/>
                  <a:gd name="T21" fmla="*/ 0 w 19"/>
                  <a:gd name="T22" fmla="*/ 0 h 39"/>
                  <a:gd name="T23" fmla="*/ 19 w 19"/>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015F85"/>
              </a:solidFill>
              <a:ln w="9525">
                <a:noFill/>
                <a:round/>
                <a:headEnd/>
                <a:tailEnd/>
              </a:ln>
            </p:spPr>
            <p:txBody>
              <a:bodyPr/>
              <a:lstStyle/>
              <a:p>
                <a:endParaRPr lang="zh-TW" altLang="en-US"/>
              </a:p>
            </p:txBody>
          </p:sp>
          <p:sp>
            <p:nvSpPr>
              <p:cNvPr id="28684" name="Freeform 11"/>
              <p:cNvSpPr>
                <a:spLocks/>
              </p:cNvSpPr>
              <p:nvPr/>
            </p:nvSpPr>
            <p:spPr bwMode="auto">
              <a:xfrm>
                <a:off x="3499" y="1474"/>
                <a:ext cx="81" cy="279"/>
              </a:xfrm>
              <a:custGeom>
                <a:avLst/>
                <a:gdLst>
                  <a:gd name="T0" fmla="*/ 2147483647 w 19"/>
                  <a:gd name="T1" fmla="*/ 1522281523 h 65"/>
                  <a:gd name="T2" fmla="*/ 1370270891 w 19"/>
                  <a:gd name="T3" fmla="*/ 0 h 65"/>
                  <a:gd name="T4" fmla="*/ 0 w 19"/>
                  <a:gd name="T5" fmla="*/ 1522281523 h 65"/>
                  <a:gd name="T6" fmla="*/ 0 w 19"/>
                  <a:gd name="T7" fmla="*/ 2147483647 h 65"/>
                  <a:gd name="T8" fmla="*/ 1370270891 w 19"/>
                  <a:gd name="T9" fmla="*/ 2147483647 h 65"/>
                  <a:gd name="T10" fmla="*/ 2147483647 w 19"/>
                  <a:gd name="T11" fmla="*/ 2147483647 h 65"/>
                  <a:gd name="T12" fmla="*/ 2147483647 w 19"/>
                  <a:gd name="T13" fmla="*/ 1522281523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015F85"/>
              </a:solidFill>
              <a:ln w="9525">
                <a:noFill/>
                <a:round/>
                <a:headEnd/>
                <a:tailEnd/>
              </a:ln>
            </p:spPr>
            <p:txBody>
              <a:bodyPr/>
              <a:lstStyle/>
              <a:p>
                <a:endParaRPr lang="zh-TW" altLang="en-US"/>
              </a:p>
            </p:txBody>
          </p:sp>
          <p:sp>
            <p:nvSpPr>
              <p:cNvPr id="28685" name="Freeform 12"/>
              <p:cNvSpPr>
                <a:spLocks/>
              </p:cNvSpPr>
              <p:nvPr/>
            </p:nvSpPr>
            <p:spPr bwMode="auto">
              <a:xfrm>
                <a:off x="3722" y="1320"/>
                <a:ext cx="81" cy="514"/>
              </a:xfrm>
              <a:custGeom>
                <a:avLst/>
                <a:gdLst>
                  <a:gd name="T0" fmla="*/ 2147483647 w 19"/>
                  <a:gd name="T1" fmla="*/ 1486568217 h 120"/>
                  <a:gd name="T2" fmla="*/ 1546579206 w 19"/>
                  <a:gd name="T3" fmla="*/ 0 h 120"/>
                  <a:gd name="T4" fmla="*/ 0 w 19"/>
                  <a:gd name="T5" fmla="*/ 1486568217 h 120"/>
                  <a:gd name="T6" fmla="*/ 0 w 19"/>
                  <a:gd name="T7" fmla="*/ 2147483647 h 120"/>
                  <a:gd name="T8" fmla="*/ 1546579206 w 19"/>
                  <a:gd name="T9" fmla="*/ 2147483647 h 120"/>
                  <a:gd name="T10" fmla="*/ 2147483647 w 19"/>
                  <a:gd name="T11" fmla="*/ 2147483647 h 120"/>
                  <a:gd name="T12" fmla="*/ 2147483647 w 19"/>
                  <a:gd name="T13" fmla="*/ 1486568217 h 120"/>
                  <a:gd name="T14" fmla="*/ 0 60000 65536"/>
                  <a:gd name="T15" fmla="*/ 0 60000 65536"/>
                  <a:gd name="T16" fmla="*/ 0 60000 65536"/>
                  <a:gd name="T17" fmla="*/ 0 60000 65536"/>
                  <a:gd name="T18" fmla="*/ 0 60000 65536"/>
                  <a:gd name="T19" fmla="*/ 0 60000 65536"/>
                  <a:gd name="T20" fmla="*/ 0 60000 65536"/>
                  <a:gd name="T21" fmla="*/ 0 w 19"/>
                  <a:gd name="T22" fmla="*/ 0 h 120"/>
                  <a:gd name="T23" fmla="*/ 19 w 19"/>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015F85"/>
              </a:solidFill>
              <a:ln w="9525">
                <a:noFill/>
                <a:round/>
                <a:headEnd/>
                <a:tailEnd/>
              </a:ln>
            </p:spPr>
            <p:txBody>
              <a:bodyPr/>
              <a:lstStyle/>
              <a:p>
                <a:endParaRPr lang="zh-TW" altLang="en-US"/>
              </a:p>
            </p:txBody>
          </p:sp>
          <p:sp>
            <p:nvSpPr>
              <p:cNvPr id="28686" name="Freeform 13"/>
              <p:cNvSpPr>
                <a:spLocks/>
              </p:cNvSpPr>
              <p:nvPr/>
            </p:nvSpPr>
            <p:spPr bwMode="auto">
              <a:xfrm>
                <a:off x="3949" y="1474"/>
                <a:ext cx="81" cy="279"/>
              </a:xfrm>
              <a:custGeom>
                <a:avLst/>
                <a:gdLst>
                  <a:gd name="T0" fmla="*/ 2147483647 w 19"/>
                  <a:gd name="T1" fmla="*/ 1522281523 h 65"/>
                  <a:gd name="T2" fmla="*/ 1370270891 w 19"/>
                  <a:gd name="T3" fmla="*/ 0 h 65"/>
                  <a:gd name="T4" fmla="*/ 0 w 19"/>
                  <a:gd name="T5" fmla="*/ 1522281523 h 65"/>
                  <a:gd name="T6" fmla="*/ 0 w 19"/>
                  <a:gd name="T7" fmla="*/ 2147483647 h 65"/>
                  <a:gd name="T8" fmla="*/ 1370270891 w 19"/>
                  <a:gd name="T9" fmla="*/ 2147483647 h 65"/>
                  <a:gd name="T10" fmla="*/ 2147483647 w 19"/>
                  <a:gd name="T11" fmla="*/ 2147483647 h 65"/>
                  <a:gd name="T12" fmla="*/ 2147483647 w 19"/>
                  <a:gd name="T13" fmla="*/ 1522281523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015F85"/>
              </a:solidFill>
              <a:ln w="9525">
                <a:noFill/>
                <a:round/>
                <a:headEnd/>
                <a:tailEnd/>
              </a:ln>
            </p:spPr>
            <p:txBody>
              <a:bodyPr/>
              <a:lstStyle/>
              <a:p>
                <a:endParaRPr lang="zh-TW" altLang="en-US"/>
              </a:p>
            </p:txBody>
          </p:sp>
          <p:sp>
            <p:nvSpPr>
              <p:cNvPr id="28687" name="Freeform 14"/>
              <p:cNvSpPr>
                <a:spLocks/>
              </p:cNvSpPr>
              <p:nvPr/>
            </p:nvSpPr>
            <p:spPr bwMode="auto">
              <a:xfrm>
                <a:off x="4171" y="1586"/>
                <a:ext cx="86" cy="167"/>
              </a:xfrm>
              <a:custGeom>
                <a:avLst/>
                <a:gdLst>
                  <a:gd name="T0" fmla="*/ 2147483647 w 20"/>
                  <a:gd name="T1" fmla="*/ 1633136175 h 39"/>
                  <a:gd name="T2" fmla="*/ 1717809303 w 20"/>
                  <a:gd name="T3" fmla="*/ 0 h 39"/>
                  <a:gd name="T4" fmla="*/ 0 w 20"/>
                  <a:gd name="T5" fmla="*/ 1633136175 h 39"/>
                  <a:gd name="T6" fmla="*/ 0 w 20"/>
                  <a:gd name="T7" fmla="*/ 2147483647 h 39"/>
                  <a:gd name="T8" fmla="*/ 1717809303 w 20"/>
                  <a:gd name="T9" fmla="*/ 2147483647 h 39"/>
                  <a:gd name="T10" fmla="*/ 2147483647 w 20"/>
                  <a:gd name="T11" fmla="*/ 2147483647 h 39"/>
                  <a:gd name="T12" fmla="*/ 2147483647 w 20"/>
                  <a:gd name="T13" fmla="*/ 1633136175 h 39"/>
                  <a:gd name="T14" fmla="*/ 0 60000 65536"/>
                  <a:gd name="T15" fmla="*/ 0 60000 65536"/>
                  <a:gd name="T16" fmla="*/ 0 60000 65536"/>
                  <a:gd name="T17" fmla="*/ 0 60000 65536"/>
                  <a:gd name="T18" fmla="*/ 0 60000 65536"/>
                  <a:gd name="T19" fmla="*/ 0 60000 65536"/>
                  <a:gd name="T20" fmla="*/ 0 60000 65536"/>
                  <a:gd name="T21" fmla="*/ 0 w 20"/>
                  <a:gd name="T22" fmla="*/ 0 h 39"/>
                  <a:gd name="T23" fmla="*/ 20 w 2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015F85"/>
              </a:solidFill>
              <a:ln w="9525">
                <a:noFill/>
                <a:round/>
                <a:headEnd/>
                <a:tailEnd/>
              </a:ln>
            </p:spPr>
            <p:txBody>
              <a:bodyPr/>
              <a:lstStyle/>
              <a:p>
                <a:endParaRPr lang="zh-TW" altLang="en-US"/>
              </a:p>
            </p:txBody>
          </p:sp>
          <p:sp>
            <p:nvSpPr>
              <p:cNvPr id="28688" name="Freeform 15"/>
              <p:cNvSpPr>
                <a:spLocks/>
              </p:cNvSpPr>
              <p:nvPr/>
            </p:nvSpPr>
            <p:spPr bwMode="auto">
              <a:xfrm>
                <a:off x="4398" y="1474"/>
                <a:ext cx="82" cy="279"/>
              </a:xfrm>
              <a:custGeom>
                <a:avLst/>
                <a:gdLst>
                  <a:gd name="T0" fmla="*/ 2147483647 w 19"/>
                  <a:gd name="T1" fmla="*/ 1522281523 h 65"/>
                  <a:gd name="T2" fmla="*/ 1800463782 w 19"/>
                  <a:gd name="T3" fmla="*/ 0 h 65"/>
                  <a:gd name="T4" fmla="*/ 0 w 19"/>
                  <a:gd name="T5" fmla="*/ 1522281523 h 65"/>
                  <a:gd name="T6" fmla="*/ 0 w 19"/>
                  <a:gd name="T7" fmla="*/ 2147483647 h 65"/>
                  <a:gd name="T8" fmla="*/ 1800463782 w 19"/>
                  <a:gd name="T9" fmla="*/ 2147483647 h 65"/>
                  <a:gd name="T10" fmla="*/ 2147483647 w 19"/>
                  <a:gd name="T11" fmla="*/ 2147483647 h 65"/>
                  <a:gd name="T12" fmla="*/ 2147483647 w 19"/>
                  <a:gd name="T13" fmla="*/ 1522281523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015F85"/>
              </a:solidFill>
              <a:ln w="9525">
                <a:noFill/>
                <a:round/>
                <a:headEnd/>
                <a:tailEnd/>
              </a:ln>
            </p:spPr>
            <p:txBody>
              <a:bodyPr/>
              <a:lstStyle/>
              <a:p>
                <a:endParaRPr lang="zh-TW" altLang="en-US"/>
              </a:p>
            </p:txBody>
          </p:sp>
          <p:sp>
            <p:nvSpPr>
              <p:cNvPr id="28689" name="Freeform 16"/>
              <p:cNvSpPr>
                <a:spLocks/>
              </p:cNvSpPr>
              <p:nvPr/>
            </p:nvSpPr>
            <p:spPr bwMode="auto">
              <a:xfrm>
                <a:off x="4625" y="1320"/>
                <a:ext cx="82" cy="514"/>
              </a:xfrm>
              <a:custGeom>
                <a:avLst/>
                <a:gdLst>
                  <a:gd name="T0" fmla="*/ 2147483647 w 19"/>
                  <a:gd name="T1" fmla="*/ 1486568217 h 120"/>
                  <a:gd name="T2" fmla="*/ 1625324282 w 19"/>
                  <a:gd name="T3" fmla="*/ 0 h 120"/>
                  <a:gd name="T4" fmla="*/ 0 w 19"/>
                  <a:gd name="T5" fmla="*/ 1486568217 h 120"/>
                  <a:gd name="T6" fmla="*/ 0 w 19"/>
                  <a:gd name="T7" fmla="*/ 2147483647 h 120"/>
                  <a:gd name="T8" fmla="*/ 1625324282 w 19"/>
                  <a:gd name="T9" fmla="*/ 2147483647 h 120"/>
                  <a:gd name="T10" fmla="*/ 2147483647 w 19"/>
                  <a:gd name="T11" fmla="*/ 2147483647 h 120"/>
                  <a:gd name="T12" fmla="*/ 2147483647 w 19"/>
                  <a:gd name="T13" fmla="*/ 1486568217 h 120"/>
                  <a:gd name="T14" fmla="*/ 0 60000 65536"/>
                  <a:gd name="T15" fmla="*/ 0 60000 65536"/>
                  <a:gd name="T16" fmla="*/ 0 60000 65536"/>
                  <a:gd name="T17" fmla="*/ 0 60000 65536"/>
                  <a:gd name="T18" fmla="*/ 0 60000 65536"/>
                  <a:gd name="T19" fmla="*/ 0 60000 65536"/>
                  <a:gd name="T20" fmla="*/ 0 60000 65536"/>
                  <a:gd name="T21" fmla="*/ 0 w 19"/>
                  <a:gd name="T22" fmla="*/ 0 h 120"/>
                  <a:gd name="T23" fmla="*/ 19 w 19"/>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015F85"/>
              </a:solidFill>
              <a:ln w="9525">
                <a:noFill/>
                <a:round/>
                <a:headEnd/>
                <a:tailEnd/>
              </a:ln>
            </p:spPr>
            <p:txBody>
              <a:bodyPr/>
              <a:lstStyle/>
              <a:p>
                <a:endParaRPr lang="zh-TW" altLang="en-US"/>
              </a:p>
            </p:txBody>
          </p:sp>
          <p:sp>
            <p:nvSpPr>
              <p:cNvPr id="28690" name="Freeform 17"/>
              <p:cNvSpPr>
                <a:spLocks/>
              </p:cNvSpPr>
              <p:nvPr/>
            </p:nvSpPr>
            <p:spPr bwMode="auto">
              <a:xfrm>
                <a:off x="4848" y="1474"/>
                <a:ext cx="82" cy="279"/>
              </a:xfrm>
              <a:custGeom>
                <a:avLst/>
                <a:gdLst>
                  <a:gd name="T0" fmla="*/ 2147483647 w 19"/>
                  <a:gd name="T1" fmla="*/ 1522281523 h 65"/>
                  <a:gd name="T2" fmla="*/ 1800463782 w 19"/>
                  <a:gd name="T3" fmla="*/ 0 h 65"/>
                  <a:gd name="T4" fmla="*/ 0 w 19"/>
                  <a:gd name="T5" fmla="*/ 1522281523 h 65"/>
                  <a:gd name="T6" fmla="*/ 0 w 19"/>
                  <a:gd name="T7" fmla="*/ 2147483647 h 65"/>
                  <a:gd name="T8" fmla="*/ 1800463782 w 19"/>
                  <a:gd name="T9" fmla="*/ 2147483647 h 65"/>
                  <a:gd name="T10" fmla="*/ 2147483647 w 19"/>
                  <a:gd name="T11" fmla="*/ 2147483647 h 65"/>
                  <a:gd name="T12" fmla="*/ 2147483647 w 19"/>
                  <a:gd name="T13" fmla="*/ 1522281523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015F85"/>
              </a:solidFill>
              <a:ln w="9525">
                <a:noFill/>
                <a:round/>
                <a:headEnd/>
                <a:tailEnd/>
              </a:ln>
            </p:spPr>
            <p:txBody>
              <a:bodyPr/>
              <a:lstStyle/>
              <a:p>
                <a:endParaRPr lang="zh-TW" altLang="en-US"/>
              </a:p>
            </p:txBody>
          </p:sp>
          <p:sp>
            <p:nvSpPr>
              <p:cNvPr id="28691" name="Freeform 18"/>
              <p:cNvSpPr>
                <a:spLocks/>
              </p:cNvSpPr>
              <p:nvPr/>
            </p:nvSpPr>
            <p:spPr bwMode="auto">
              <a:xfrm>
                <a:off x="5075" y="1586"/>
                <a:ext cx="82" cy="167"/>
              </a:xfrm>
              <a:custGeom>
                <a:avLst/>
                <a:gdLst>
                  <a:gd name="T0" fmla="*/ 2147483647 w 19"/>
                  <a:gd name="T1" fmla="*/ 1633136175 h 39"/>
                  <a:gd name="T2" fmla="*/ 1625324282 w 19"/>
                  <a:gd name="T3" fmla="*/ 0 h 39"/>
                  <a:gd name="T4" fmla="*/ 0 w 19"/>
                  <a:gd name="T5" fmla="*/ 1633136175 h 39"/>
                  <a:gd name="T6" fmla="*/ 0 w 19"/>
                  <a:gd name="T7" fmla="*/ 2147483647 h 39"/>
                  <a:gd name="T8" fmla="*/ 1625324282 w 19"/>
                  <a:gd name="T9" fmla="*/ 2147483647 h 39"/>
                  <a:gd name="T10" fmla="*/ 2147483647 w 19"/>
                  <a:gd name="T11" fmla="*/ 2147483647 h 39"/>
                  <a:gd name="T12" fmla="*/ 2147483647 w 19"/>
                  <a:gd name="T13" fmla="*/ 1633136175 h 39"/>
                  <a:gd name="T14" fmla="*/ 0 60000 65536"/>
                  <a:gd name="T15" fmla="*/ 0 60000 65536"/>
                  <a:gd name="T16" fmla="*/ 0 60000 65536"/>
                  <a:gd name="T17" fmla="*/ 0 60000 65536"/>
                  <a:gd name="T18" fmla="*/ 0 60000 65536"/>
                  <a:gd name="T19" fmla="*/ 0 60000 65536"/>
                  <a:gd name="T20" fmla="*/ 0 60000 65536"/>
                  <a:gd name="T21" fmla="*/ 0 w 19"/>
                  <a:gd name="T22" fmla="*/ 0 h 39"/>
                  <a:gd name="T23" fmla="*/ 19 w 19"/>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015F85"/>
              </a:solidFill>
              <a:ln w="9525">
                <a:noFill/>
                <a:round/>
                <a:headEnd/>
                <a:tailEnd/>
              </a:ln>
            </p:spPr>
            <p:txBody>
              <a:bodyPr/>
              <a:lstStyle/>
              <a:p>
                <a:endParaRPr lang="zh-TW" altLang="en-US"/>
              </a:p>
            </p:txBody>
          </p:sp>
        </p:grpSp>
        <p:sp>
          <p:nvSpPr>
            <p:cNvPr id="28676" name="Rectangle 19"/>
            <p:cNvSpPr>
              <a:spLocks noChangeArrowheads="1"/>
            </p:cNvSpPr>
            <p:nvPr/>
          </p:nvSpPr>
          <p:spPr bwMode="auto">
            <a:xfrm>
              <a:off x="0" y="0"/>
              <a:ext cx="5760" cy="432"/>
            </a:xfrm>
            <a:prstGeom prst="rect">
              <a:avLst/>
            </a:prstGeom>
            <a:solidFill>
              <a:srgbClr val="FFFFFF"/>
            </a:solidFill>
            <a:ln w="9525" algn="ctr">
              <a:noFill/>
              <a:miter lim="800000"/>
              <a:headEnd/>
              <a:tailEnd/>
            </a:ln>
          </p:spPr>
          <p:txBody>
            <a:bodyPr wrap="none" lIns="82124" tIns="41061" rIns="82124" bIns="41061" anchor="ctr"/>
            <a:lstStyle/>
            <a:p>
              <a:endParaRPr lang="zh-TW" altLang="en-US">
                <a:ea typeface="新細明體" pitchFamily="18" charset="-120"/>
              </a:endParaRPr>
            </a:p>
          </p:txBody>
        </p:sp>
      </p:grpSp>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39713" y="914400"/>
            <a:ext cx="8578850" cy="1150374"/>
          </a:xfrm>
        </p:spPr>
        <p:txBody>
          <a:bodyPr/>
          <a:lstStyle/>
          <a:p>
            <a:r>
              <a:rPr lang="zh-TW" altLang="en-US" dirty="0"/>
              <a:t>在發送訊息時，首先執行的步驟之一是對訊息進行</a:t>
            </a:r>
            <a:r>
              <a:rPr lang="zh-TW" altLang="en-US" dirty="0" smtClean="0"/>
              <a:t>編碼</a:t>
            </a:r>
            <a:endParaRPr lang="en-US" altLang="zh-TW" dirty="0" smtClean="0"/>
          </a:p>
          <a:p>
            <a:pPr lvl="1"/>
            <a:r>
              <a:rPr lang="zh-TW" altLang="en-US" dirty="0" smtClean="0">
                <a:solidFill>
                  <a:schemeClr val="accent4"/>
                </a:solidFill>
              </a:rPr>
              <a:t>編碼</a:t>
            </a:r>
            <a:r>
              <a:rPr lang="zh-TW" altLang="en-US" dirty="0"/>
              <a:t>是為了便於傳輸將資訊轉換為另一種廣為接受的形式的</a:t>
            </a:r>
            <a:r>
              <a:rPr lang="zh-TW" altLang="en-US" dirty="0" smtClean="0"/>
              <a:t>程序</a:t>
            </a:r>
            <a:endParaRPr lang="en-US" altLang="zh-TW" dirty="0" smtClean="0"/>
          </a:p>
          <a:p>
            <a:pPr lvl="1"/>
            <a:r>
              <a:rPr lang="zh-TW" altLang="en-US" dirty="0" smtClean="0">
                <a:solidFill>
                  <a:schemeClr val="accent4"/>
                </a:solidFill>
              </a:rPr>
              <a:t>解碼</a:t>
            </a:r>
            <a:r>
              <a:rPr lang="zh-TW" altLang="en-US" dirty="0"/>
              <a:t>是編碼的逆向程序，其目的是解譯資訊</a:t>
            </a:r>
          </a:p>
        </p:txBody>
      </p:sp>
      <p:sp>
        <p:nvSpPr>
          <p:cNvPr id="3" name="標題 2"/>
          <p:cNvSpPr>
            <a:spLocks noGrp="1"/>
          </p:cNvSpPr>
          <p:nvPr>
            <p:ph type="title"/>
          </p:nvPr>
        </p:nvSpPr>
        <p:spPr/>
        <p:txBody>
          <a:bodyPr>
            <a:normAutofit/>
          </a:bodyPr>
          <a:lstStyle/>
          <a:p>
            <a:r>
              <a:rPr lang="zh-TW" altLang="en-US"/>
              <a:t>訊息</a:t>
            </a:r>
            <a:r>
              <a:rPr lang="zh-TW" altLang="en-US" smtClean="0"/>
              <a:t>編碼</a:t>
            </a:r>
            <a:endParaRPr lang="zh-TW" altLang="en-US"/>
          </a:p>
        </p:txBody>
      </p:sp>
      <p:sp>
        <p:nvSpPr>
          <p:cNvPr id="5" name="文字版面配置區 4"/>
          <p:cNvSpPr>
            <a:spLocks noGrp="1"/>
          </p:cNvSpPr>
          <p:nvPr>
            <p:ph type="body" sz="quarter" idx="11"/>
          </p:nvPr>
        </p:nvSpPr>
        <p:spPr>
          <a:xfrm>
            <a:off x="245809" y="2064774"/>
            <a:ext cx="3556976" cy="4214106"/>
          </a:xfrm>
        </p:spPr>
        <p:txBody>
          <a:bodyPr/>
          <a:lstStyle/>
          <a:p>
            <a:r>
              <a:rPr lang="zh-TW" altLang="en-US" dirty="0"/>
              <a:t>編碼在電腦通訊中也會</a:t>
            </a:r>
            <a:r>
              <a:rPr lang="zh-TW" altLang="en-US" dirty="0" smtClean="0"/>
              <a:t>發生</a:t>
            </a:r>
            <a:endParaRPr lang="en-US" altLang="zh-TW" dirty="0" smtClean="0"/>
          </a:p>
          <a:p>
            <a:pPr lvl="1"/>
            <a:r>
              <a:rPr lang="zh-TW" altLang="en-US" dirty="0"/>
              <a:t>主機之間的編碼必須採用適合媒體的</a:t>
            </a:r>
            <a:r>
              <a:rPr lang="zh-TW" altLang="en-US" dirty="0" smtClean="0"/>
              <a:t>形式</a:t>
            </a:r>
            <a:endParaRPr lang="en-US" altLang="zh-TW" dirty="0" smtClean="0"/>
          </a:p>
          <a:p>
            <a:pPr lvl="1"/>
            <a:r>
              <a:rPr lang="zh-TW" altLang="en-US" dirty="0" smtClean="0"/>
              <a:t>透過網路</a:t>
            </a:r>
            <a:r>
              <a:rPr lang="zh-TW" altLang="en-US" dirty="0"/>
              <a:t>發送的訊息先由發送主機轉換成</a:t>
            </a:r>
            <a:r>
              <a:rPr lang="zh-TW" altLang="en-US" dirty="0" smtClean="0"/>
              <a:t>位元</a:t>
            </a:r>
            <a:endParaRPr lang="en-US" altLang="zh-TW" dirty="0" smtClean="0"/>
          </a:p>
          <a:p>
            <a:pPr lvl="1"/>
            <a:r>
              <a:rPr lang="zh-TW" altLang="en-US" dirty="0" smtClean="0"/>
              <a:t>根據</a:t>
            </a:r>
            <a:r>
              <a:rPr lang="zh-TW" altLang="en-US" dirty="0"/>
              <a:t>用來傳輸位元的網路媒體，將每個位元編碼成聲音、光波或電子脈衝的樣式。目的主機接收並解碼訊號，解譯收到的訊息</a:t>
            </a:r>
          </a:p>
        </p:txBody>
      </p:sp>
      <p:graphicFrame>
        <p:nvGraphicFramePr>
          <p:cNvPr id="4" name="物件 3"/>
          <p:cNvGraphicFramePr>
            <a:graphicFrameLocks noChangeAspect="1"/>
          </p:cNvGraphicFramePr>
          <p:nvPr>
            <p:extLst>
              <p:ext uri="{D42A27DB-BD31-4B8C-83A1-F6EECF244321}">
                <p14:modId xmlns:p14="http://schemas.microsoft.com/office/powerpoint/2010/main" val="2633434862"/>
              </p:ext>
            </p:extLst>
          </p:nvPr>
        </p:nvGraphicFramePr>
        <p:xfrm>
          <a:off x="3802785" y="2064774"/>
          <a:ext cx="5015778" cy="3745885"/>
        </p:xfrm>
        <a:graphic>
          <a:graphicData uri="http://schemas.openxmlformats.org/presentationml/2006/ole">
            <mc:AlternateContent xmlns:mc="http://schemas.openxmlformats.org/markup-compatibility/2006">
              <mc:Choice xmlns:v="urn:schemas-microsoft-com:vml" Requires="v">
                <p:oleObj spid="_x0000_s119866" r:id="rId3" imgW="6615720" imgH="4939560" progId="">
                  <p:embed/>
                </p:oleObj>
              </mc:Choice>
              <mc:Fallback>
                <p:oleObj r:id="rId3" imgW="6615720" imgH="4939560" progId="">
                  <p:embed/>
                  <p:pic>
                    <p:nvPicPr>
                      <p:cNvPr id="0" name=""/>
                      <p:cNvPicPr/>
                      <p:nvPr/>
                    </p:nvPicPr>
                    <p:blipFill>
                      <a:blip r:embed="rId4"/>
                      <a:stretch>
                        <a:fillRect/>
                      </a:stretch>
                    </p:blipFill>
                    <p:spPr>
                      <a:xfrm>
                        <a:off x="3802785" y="2064774"/>
                        <a:ext cx="5015778" cy="3745885"/>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371617370"/>
              </p:ext>
            </p:extLst>
          </p:nvPr>
        </p:nvGraphicFramePr>
        <p:xfrm>
          <a:off x="6789584" y="5525873"/>
          <a:ext cx="333887" cy="284786"/>
        </p:xfrm>
        <a:graphic>
          <a:graphicData uri="http://schemas.openxmlformats.org/presentationml/2006/ole">
            <mc:AlternateContent xmlns:mc="http://schemas.openxmlformats.org/markup-compatibility/2006">
              <mc:Choice xmlns:v="urn:schemas-microsoft-com:vml" Requires="v">
                <p:oleObj spid="_x0000_s119867" r:id="rId5" imgW="431640" imgH="367920" progId="">
                  <p:embed/>
                </p:oleObj>
              </mc:Choice>
              <mc:Fallback>
                <p:oleObj r:id="rId5" imgW="431640" imgH="367920" progId="">
                  <p:embed/>
                  <p:pic>
                    <p:nvPicPr>
                      <p:cNvPr id="0" name=""/>
                      <p:cNvPicPr/>
                      <p:nvPr/>
                    </p:nvPicPr>
                    <p:blipFill>
                      <a:blip r:embed="rId6"/>
                      <a:stretch>
                        <a:fillRect/>
                      </a:stretch>
                    </p:blipFill>
                    <p:spPr>
                      <a:xfrm>
                        <a:off x="6789584" y="5525873"/>
                        <a:ext cx="333887" cy="284786"/>
                      </a:xfrm>
                      <a:prstGeom prst="rect">
                        <a:avLst/>
                      </a:prstGeom>
                    </p:spPr>
                  </p:pic>
                </p:oleObj>
              </mc:Fallback>
            </mc:AlternateContent>
          </a:graphicData>
        </a:graphic>
      </p:graphicFrame>
    </p:spTree>
    <p:extLst>
      <p:ext uri="{BB962C8B-B14F-4D97-AF65-F5344CB8AC3E}">
        <p14:creationId xmlns:p14="http://schemas.microsoft.com/office/powerpoint/2010/main" val="852595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IPD">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Ciscopresentationwhite.10.3.06</Template>
  <TotalTime>10115</TotalTime>
  <Pages>28</Pages>
  <Words>6519</Words>
  <Application>Microsoft Office PowerPoint</Application>
  <PresentationFormat>如螢幕大小 (4:3)</PresentationFormat>
  <Paragraphs>327</Paragraphs>
  <Slides>87</Slides>
  <Notes>7</Notes>
  <HiddenSlides>0</HiddenSlides>
  <MMClips>0</MMClips>
  <ScaleCrop>false</ScaleCrop>
  <HeadingPairs>
    <vt:vector size="8" baseType="variant">
      <vt:variant>
        <vt:lpstr>使用字型</vt:lpstr>
      </vt:variant>
      <vt:variant>
        <vt:i4>6</vt:i4>
      </vt:variant>
      <vt:variant>
        <vt:lpstr>佈景主題</vt:lpstr>
      </vt:variant>
      <vt:variant>
        <vt:i4>1</vt:i4>
      </vt:variant>
      <vt:variant>
        <vt:lpstr>內嵌 OLE 伺服程式</vt:lpstr>
      </vt:variant>
      <vt:variant>
        <vt:i4>0</vt:i4>
      </vt:variant>
      <vt:variant>
        <vt:lpstr>投影片標題</vt:lpstr>
      </vt:variant>
      <vt:variant>
        <vt:i4>87</vt:i4>
      </vt:variant>
    </vt:vector>
  </HeadingPairs>
  <TitlesOfParts>
    <vt:vector size="94" baseType="lpstr">
      <vt:lpstr>華康粗圓體</vt:lpstr>
      <vt:lpstr>新細明體</vt:lpstr>
      <vt:lpstr>標楷體</vt:lpstr>
      <vt:lpstr>Arial</vt:lpstr>
      <vt:lpstr>Impact</vt:lpstr>
      <vt:lpstr>Wingdings</vt:lpstr>
      <vt:lpstr>IPD</vt:lpstr>
      <vt:lpstr>網路協定和通訊</vt:lpstr>
      <vt:lpstr>簡介</vt:lpstr>
      <vt:lpstr>設計通訊系統</vt:lpstr>
      <vt:lpstr>3.1 通訊規則</vt:lpstr>
      <vt:lpstr>何謂通訊 (PROTOCOL)</vt:lpstr>
      <vt:lpstr>何謂通訊</vt:lpstr>
      <vt:lpstr>建立規則</vt:lpstr>
      <vt:lpstr>建立規則</vt:lpstr>
      <vt:lpstr>訊息編碼</vt:lpstr>
      <vt:lpstr>訊息格式和封裝</vt:lpstr>
      <vt:lpstr>訊息格式和封裝</vt:lpstr>
      <vt:lpstr>訊息格式和封裝</vt:lpstr>
      <vt:lpstr>訊息大小</vt:lpstr>
      <vt:lpstr>訊息大小</vt:lpstr>
      <vt:lpstr>訊息時序</vt:lpstr>
      <vt:lpstr>訊息時序</vt:lpstr>
      <vt:lpstr>訊息傳輸選項</vt:lpstr>
      <vt:lpstr>訊息傳輸選項</vt:lpstr>
      <vt:lpstr>3.2 網路協定和標準</vt:lpstr>
      <vt:lpstr>協定：用於規範通訊的規則</vt:lpstr>
      <vt:lpstr>協定：用於規範通訊的規則</vt:lpstr>
      <vt:lpstr>網路協定</vt:lpstr>
      <vt:lpstr>網路協定</vt:lpstr>
      <vt:lpstr>網路協定</vt:lpstr>
      <vt:lpstr>網路協定</vt:lpstr>
      <vt:lpstr>網路協定</vt:lpstr>
      <vt:lpstr>協定之間的互動</vt:lpstr>
      <vt:lpstr>協定之間的互動</vt:lpstr>
      <vt:lpstr>協定套件和業界標準</vt:lpstr>
      <vt:lpstr>協定套件和業界標準</vt:lpstr>
      <vt:lpstr>協定套件和業界標準</vt:lpstr>
      <vt:lpstr>Internet 的建立和 TCP/IP 的發展</vt:lpstr>
      <vt:lpstr>Internet 的建立和 TCP/IP 的發展</vt:lpstr>
      <vt:lpstr>TCP/IP 協定套件和通訊程序</vt:lpstr>
      <vt:lpstr>TCP/IP 協定套件和通訊程序</vt:lpstr>
      <vt:lpstr>TCP/IP 協定套件和通訊程序</vt:lpstr>
      <vt:lpstr>TCP/IP 協定套件和通訊程序</vt:lpstr>
      <vt:lpstr>練習 3.2.2.4</vt:lpstr>
      <vt:lpstr>開放標準</vt:lpstr>
      <vt:lpstr>ISOC、IAB 和 IETF</vt:lpstr>
      <vt:lpstr>ISOC、IAB 和 IETF</vt:lpstr>
      <vt:lpstr>ISOC、IAB 和 IETF</vt:lpstr>
      <vt:lpstr>IEEE</vt:lpstr>
      <vt:lpstr>IEEE</vt:lpstr>
      <vt:lpstr>ISO</vt:lpstr>
      <vt:lpstr>其他標準組織</vt:lpstr>
      <vt:lpstr>其他標準組織</vt:lpstr>
      <vt:lpstr>實驗 3.2.3.6</vt:lpstr>
      <vt:lpstr>練習 3.2.3.7</vt:lpstr>
      <vt:lpstr>使用分層模型的優點</vt:lpstr>
      <vt:lpstr>使用分層模型的優點</vt:lpstr>
      <vt:lpstr>使用分層模型的優點</vt:lpstr>
      <vt:lpstr>OSI 參考模型</vt:lpstr>
      <vt:lpstr>OSI 參考模型</vt:lpstr>
      <vt:lpstr>TCP/IP 協定模型</vt:lpstr>
      <vt:lpstr>比較 OSI 模型與 TCP/IP 模型</vt:lpstr>
      <vt:lpstr>比較 OSI 模型與 TCP/IP 模型</vt:lpstr>
      <vt:lpstr>練習 3.2.4.5</vt:lpstr>
      <vt:lpstr>練習 3.2.4.5</vt:lpstr>
      <vt:lpstr>Packet Tracer 3.2.4.6</vt:lpstr>
      <vt:lpstr>實驗 3.2.4.7</vt:lpstr>
      <vt:lpstr>3.3 在網路中傳輸資料</vt:lpstr>
      <vt:lpstr>傳達訊息</vt:lpstr>
      <vt:lpstr>傳達訊息</vt:lpstr>
      <vt:lpstr>傳達訊息</vt:lpstr>
      <vt:lpstr>傳達訊息</vt:lpstr>
      <vt:lpstr>協定資料單元 (PDU)</vt:lpstr>
      <vt:lpstr>協定資料單元 (PDU)</vt:lpstr>
      <vt:lpstr>封裝</vt:lpstr>
      <vt:lpstr>封裝</vt:lpstr>
      <vt:lpstr>解封裝</vt:lpstr>
      <vt:lpstr>練習 3.3.1.5</vt:lpstr>
      <vt:lpstr>網路位址和資料鏈結位址</vt:lpstr>
      <vt:lpstr>網路位址和資料鏈結位址</vt:lpstr>
      <vt:lpstr>與同一網路中的裝置通訊</vt:lpstr>
      <vt:lpstr>MAC 位址和 IP 位址</vt:lpstr>
      <vt:lpstr>MAC 位址和 IP 位址</vt:lpstr>
      <vt:lpstr>預設閘道</vt:lpstr>
      <vt:lpstr>預設閘道</vt:lpstr>
      <vt:lpstr>與遠端網路中的裝置通訊</vt:lpstr>
      <vt:lpstr>與遠端網路中的裝置通訊</vt:lpstr>
      <vt:lpstr>Packet Tracer 3.3.3.3</vt:lpstr>
      <vt:lpstr>實驗 3.3.3.4</vt:lpstr>
      <vt:lpstr>3.4  摘要</vt:lpstr>
      <vt:lpstr>確保執行正常！</vt:lpstr>
      <vt:lpstr>摘要</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網路協定和通訊</dc:title>
  <dc:subject>CCNARS 5.0 ITN Chapter 03</dc:subject>
  <dc:creator>Garfield T. Arnold Chen</dc:creator>
  <cp:lastModifiedBy>hmchen</cp:lastModifiedBy>
  <cp:revision>657</cp:revision>
  <cp:lastPrinted>1999-01-27T00:54:54Z</cp:lastPrinted>
  <dcterms:created xsi:type="dcterms:W3CDTF">2002-08-27T12:04:17Z</dcterms:created>
  <dcterms:modified xsi:type="dcterms:W3CDTF">2021-10-04T06:04:58Z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enita Bangloy">
    <vt:lpwstr>12.21.01 - Copyright date changed to 2002</vt:lpwstr>
  </property>
  <property fmtid="{D5CDD505-2E9C-101B-9397-08002B2CF9AE}" pid="3" name="Jenita ">
    <vt:lpwstr>12.21.01 - Line tool now defaults to 3 points size and black color. Previous version created white line which is not visible</vt:lpwstr>
  </property>
  <property fmtid="{D5CDD505-2E9C-101B-9397-08002B2CF9AE}" pid="4" name="JBangloy">
    <vt:lpwstr>12.21.01 - All remaining Helvetica changed to Arial</vt:lpwstr>
  </property>
</Properties>
</file>